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93"/>
  </p:notesMasterIdLst>
  <p:sldIdLst>
    <p:sldId id="501" r:id="rId2"/>
    <p:sldId id="865" r:id="rId3"/>
    <p:sldId id="870" r:id="rId4"/>
    <p:sldId id="878" r:id="rId5"/>
    <p:sldId id="869" r:id="rId6"/>
    <p:sldId id="947" r:id="rId7"/>
    <p:sldId id="948" r:id="rId8"/>
    <p:sldId id="949" r:id="rId9"/>
    <p:sldId id="950" r:id="rId10"/>
    <p:sldId id="872" r:id="rId11"/>
    <p:sldId id="873" r:id="rId12"/>
    <p:sldId id="874" r:id="rId13"/>
    <p:sldId id="840" r:id="rId14"/>
    <p:sldId id="841" r:id="rId15"/>
    <p:sldId id="842" r:id="rId16"/>
    <p:sldId id="843" r:id="rId17"/>
    <p:sldId id="828" r:id="rId18"/>
    <p:sldId id="889" r:id="rId19"/>
    <p:sldId id="845" r:id="rId20"/>
    <p:sldId id="846" r:id="rId21"/>
    <p:sldId id="847" r:id="rId22"/>
    <p:sldId id="853" r:id="rId23"/>
    <p:sldId id="851" r:id="rId24"/>
    <p:sldId id="890" r:id="rId25"/>
    <p:sldId id="879" r:id="rId26"/>
    <p:sldId id="880" r:id="rId27"/>
    <p:sldId id="830" r:id="rId28"/>
    <p:sldId id="901" r:id="rId29"/>
    <p:sldId id="893" r:id="rId30"/>
    <p:sldId id="895" r:id="rId31"/>
    <p:sldId id="896" r:id="rId32"/>
    <p:sldId id="957" r:id="rId33"/>
    <p:sldId id="898" r:id="rId34"/>
    <p:sldId id="900" r:id="rId35"/>
    <p:sldId id="902" r:id="rId36"/>
    <p:sldId id="951" r:id="rId37"/>
    <p:sldId id="886" r:id="rId38"/>
    <p:sldId id="887" r:id="rId39"/>
    <p:sldId id="906" r:id="rId40"/>
    <p:sldId id="908" r:id="rId41"/>
    <p:sldId id="907" r:id="rId42"/>
    <p:sldId id="909" r:id="rId43"/>
    <p:sldId id="910" r:id="rId44"/>
    <p:sldId id="905" r:id="rId45"/>
    <p:sldId id="911" r:id="rId46"/>
    <p:sldId id="820" r:id="rId47"/>
    <p:sldId id="939" r:id="rId48"/>
    <p:sldId id="883" r:id="rId49"/>
    <p:sldId id="913" r:id="rId50"/>
    <p:sldId id="914" r:id="rId51"/>
    <p:sldId id="823" r:id="rId52"/>
    <p:sldId id="912" r:id="rId53"/>
    <p:sldId id="915" r:id="rId54"/>
    <p:sldId id="953" r:id="rId55"/>
    <p:sldId id="857" r:id="rId56"/>
    <p:sldId id="959" r:id="rId57"/>
    <p:sldId id="856" r:id="rId58"/>
    <p:sldId id="858" r:id="rId59"/>
    <p:sldId id="861" r:id="rId60"/>
    <p:sldId id="859" r:id="rId61"/>
    <p:sldId id="860" r:id="rId62"/>
    <p:sldId id="877" r:id="rId63"/>
    <p:sldId id="954" r:id="rId64"/>
    <p:sldId id="885" r:id="rId65"/>
    <p:sldId id="918" r:id="rId66"/>
    <p:sldId id="771" r:id="rId67"/>
    <p:sldId id="863" r:id="rId68"/>
    <p:sldId id="862" r:id="rId69"/>
    <p:sldId id="919" r:id="rId70"/>
    <p:sldId id="932" r:id="rId71"/>
    <p:sldId id="933" r:id="rId72"/>
    <p:sldId id="920" r:id="rId73"/>
    <p:sldId id="931" r:id="rId74"/>
    <p:sldId id="935" r:id="rId75"/>
    <p:sldId id="934" r:id="rId76"/>
    <p:sldId id="921" r:id="rId77"/>
    <p:sldId id="836" r:id="rId78"/>
    <p:sldId id="837" r:id="rId79"/>
    <p:sldId id="936" r:id="rId80"/>
    <p:sldId id="938" r:id="rId81"/>
    <p:sldId id="942" r:id="rId82"/>
    <p:sldId id="943" r:id="rId83"/>
    <p:sldId id="944" r:id="rId84"/>
    <p:sldId id="945" r:id="rId85"/>
    <p:sldId id="946" r:id="rId86"/>
    <p:sldId id="838" r:id="rId87"/>
    <p:sldId id="922" r:id="rId88"/>
    <p:sldId id="940" r:id="rId89"/>
    <p:sldId id="958" r:id="rId90"/>
    <p:sldId id="955" r:id="rId91"/>
    <p:sldId id="927" r:id="rId92"/>
  </p:sldIdLst>
  <p:sldSz cx="9144000" cy="6858000" type="screen4x3"/>
  <p:notesSz cx="6858000" cy="9144000"/>
  <p:custDataLst>
    <p:tags r:id="rId94"/>
  </p:custDataLst>
  <p:defaultTextStyle>
    <a:defPPr>
      <a:defRPr lang="en-US"/>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00"/>
    <a:srgbClr val="826900"/>
    <a:srgbClr val="89DFA4"/>
    <a:srgbClr val="FFD629"/>
    <a:srgbClr val="AC8300"/>
    <a:srgbClr val="7A5D00"/>
    <a:srgbClr val="C68742"/>
    <a:srgbClr val="9D339D"/>
    <a:srgbClr val="000514"/>
    <a:srgbClr val="F8F8F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769" autoAdjust="0"/>
  </p:normalViewPr>
  <p:slideViewPr>
    <p:cSldViewPr snapToGrid="0">
      <p:cViewPr>
        <p:scale>
          <a:sx n="90" d="100"/>
          <a:sy n="90" d="100"/>
        </p:scale>
        <p:origin x="-120" y="-258"/>
      </p:cViewPr>
      <p:guideLst>
        <p:guide orient="horz" pos="2160"/>
        <p:guide pos="2880"/>
      </p:guideLst>
    </p:cSldViewPr>
  </p:slideViewPr>
  <p:notesTextViewPr>
    <p:cViewPr>
      <p:scale>
        <a:sx n="100" d="100"/>
        <a:sy n="100" d="100"/>
      </p:scale>
      <p:origin x="0" y="0"/>
    </p:cViewPr>
  </p:notesTextViewPr>
  <p:notesViewPr>
    <p:cSldViewPr snapToGrid="0">
      <p:cViewPr varScale="1">
        <p:scale>
          <a:sx n="82" d="100"/>
          <a:sy n="82" d="100"/>
        </p:scale>
        <p:origin x="-2004"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549AAC6-9640-4234-8CFE-23BA13838A41}" type="datetimeFigureOut">
              <a:rPr lang="en-US"/>
              <a:pPr>
                <a:defRPr/>
              </a:pPr>
              <a:t>11/29/2016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B94444D-C6C5-4A71-BB06-A1DD9A0DDE06}" type="slidenum">
              <a:rPr lang="en-US"/>
              <a:pPr>
                <a:defRPr/>
              </a:pPr>
              <a:t>‹#›</a:t>
            </a:fld>
            <a:endParaRPr lang="en-US"/>
          </a:p>
        </p:txBody>
      </p:sp>
    </p:spTree>
    <p:extLst>
      <p:ext uri="{BB962C8B-B14F-4D97-AF65-F5344CB8AC3E}">
        <p14:creationId xmlns:p14="http://schemas.microsoft.com/office/powerpoint/2010/main" xmlns="" val="31483804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Thanks for having me here … </a:t>
            </a:r>
          </a:p>
          <a:p>
            <a:r>
              <a:rPr lang="en-US" dirty="0"/>
              <a:t>It is wonderful to have this opportunity</a:t>
            </a:r>
            <a:r>
              <a:rPr lang="en-US" baseline="0" dirty="0"/>
              <a:t> to share with you my story about what I have learned about teaching and physics. </a:t>
            </a:r>
            <a:r>
              <a:rPr lang="en-US" baseline="0" dirty="0" smtClean="0"/>
              <a:t>I would like to begin by discussing some career advice. What do you do with a physics training?</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 and his lectures have become legend. But Feynman </a:t>
            </a:r>
            <a:r>
              <a:rPr lang="en-US" baseline="0" dirty="0" smtClean="0"/>
              <a:t>was confronted with the limits </a:t>
            </a:r>
            <a:r>
              <a:rPr lang="en-US" baseline="0" dirty="0"/>
              <a:t>of his</a:t>
            </a:r>
            <a:r>
              <a:rPr lang="en-GB" baseline="0" dirty="0"/>
              <a:t> Magical</a:t>
            </a:r>
            <a:r>
              <a:rPr lang="en-US" baseline="0" dirty="0"/>
              <a:t> powers</a:t>
            </a:r>
            <a:r>
              <a:rPr lang="en-GB" baseline="0" dirty="0"/>
              <a:t>. As many of you might well know, reality cuts deepest when</a:t>
            </a:r>
            <a:r>
              <a:rPr lang="en-US" baseline="0" dirty="0"/>
              <a:t> reviewing </a:t>
            </a:r>
            <a:r>
              <a:rPr lang="en-US" baseline="0" dirty="0" smtClean="0"/>
              <a:t>final </a:t>
            </a:r>
            <a:r>
              <a:rPr lang="en-US" baseline="0" dirty="0"/>
              <a:t>exam </a:t>
            </a:r>
            <a:r>
              <a:rPr lang="en-US" baseline="0" dirty="0" smtClean="0"/>
              <a:t>results. </a:t>
            </a:r>
            <a:r>
              <a:rPr lang="en-US" dirty="0" smtClean="0"/>
              <a:t>He </a:t>
            </a:r>
            <a:r>
              <a:rPr lang="en-US" dirty="0"/>
              <a:t>remarked</a:t>
            </a:r>
            <a:r>
              <a:rPr lang="en-US" baseline="0" dirty="0"/>
              <a:t> that amongst the many disappointing exam papers:</a:t>
            </a:r>
            <a:endParaRPr lang="en-CA" dirty="0"/>
          </a:p>
          <a:p>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All was not well, but he took solace. </a:t>
            </a:r>
            <a:r>
              <a:rPr lang="en-GB" dirty="0"/>
              <a:t>He </a:t>
            </a:r>
            <a:r>
              <a:rPr lang="en-GB" dirty="0" smtClean="0"/>
              <a:t>sensed </a:t>
            </a:r>
            <a:r>
              <a:rPr lang="en-GB" dirty="0"/>
              <a:t>something was not right, but took a convenient fig leaf to cover his pride. A response that many of us can </a:t>
            </a:r>
            <a:r>
              <a:rPr lang="en-GB" dirty="0" smtClean="0"/>
              <a:t>relate</a:t>
            </a:r>
            <a:r>
              <a:rPr lang="en-GB" baseline="0" dirty="0" smtClean="0"/>
              <a:t> to</a:t>
            </a:r>
            <a:r>
              <a:rPr lang="en-GB" dirty="0" smtClean="0"/>
              <a:t>.</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great teachers perform extraordinarily well, when judged</a:t>
            </a:r>
            <a:r>
              <a:rPr lang="en-US" baseline="0" dirty="0"/>
              <a:t> by the question:</a:t>
            </a:r>
          </a:p>
          <a:p>
            <a:r>
              <a:rPr lang="en-US" baseline="0" dirty="0"/>
              <a:t>But how well do they perform when we ask a different, more scientific question?</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Let’s take a moment to think about what this question means. </a:t>
            </a:r>
            <a:r>
              <a:rPr lang="en-US" dirty="0"/>
              <a:t>Take your typical physics student. When we do our best</a:t>
            </a:r>
            <a:r>
              <a:rPr lang="en-US" baseline="0" dirty="0"/>
              <a:t> to share our hard-earned physics wisdom, </a:t>
            </a:r>
            <a:r>
              <a:rPr lang="en-US" baseline="0" dirty="0" smtClean="0"/>
              <a:t>and the question is: how </a:t>
            </a:r>
            <a:r>
              <a:rPr lang="en-US" baseline="0" dirty="0"/>
              <a:t>much makes it in there? How do we figure this out?</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By creating an empirical test. The Force Concept Inventory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hallmark of these questions is that they do</a:t>
            </a:r>
            <a:r>
              <a:rPr lang="en-US" baseline="0" dirty="0"/>
              <a:t> not involve any math. </a:t>
            </a:r>
            <a:endParaRPr lang="en-CA" dirty="0"/>
          </a:p>
          <a:p>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 if you give them to a cranky expert,</a:t>
            </a:r>
            <a:r>
              <a:rPr lang="en-US" baseline="0" dirty="0"/>
              <a:t> they will growl with disdain:</a:t>
            </a:r>
          </a:p>
          <a:p>
            <a:r>
              <a:rPr lang="en-US" baseline="0" dirty="0"/>
              <a:t>But they provide a revolutionary window into our students understanding and the effectiveness of our instruction.</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revealed by</a:t>
            </a:r>
            <a:r>
              <a:rPr lang="en-US" baseline="0" dirty="0"/>
              <a:t> a massive meta-study, traditional lecture-based instruction has a distinct cut-off in effectiveness, regardless of the quality of instructor. .... Red shapes ….</a:t>
            </a:r>
          </a:p>
          <a:p>
            <a:r>
              <a:rPr lang="en-US" baseline="0" dirty="0"/>
              <a:t>Learning gain is a measure of ….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now we have</a:t>
            </a:r>
            <a:r>
              <a:rPr lang="en-US" baseline="0" dirty="0"/>
              <a:t> an answer: how much do students improve under the benefit of out wisdom?</a:t>
            </a:r>
          </a:p>
          <a:p>
            <a:r>
              <a:rPr lang="en-US" baseline="0" dirty="0"/>
              <a:t>And what happens to the rest?</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All of us teachers have long sensed that this was the case. We have all had the experience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person could make a decent buck by their </a:t>
            </a:r>
            <a:r>
              <a:rPr lang="en-US" baseline="0" dirty="0" smtClean="0"/>
              <a:t>ability to divine the future through the examination of the heavens. Folk would gasp with wonder and marvel at your extraordinary abilities.</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a:t>
            </a:r>
            <a:r>
              <a:rPr lang="en-US" baseline="0" dirty="0"/>
              <a:t> they bomb it in epic style.</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r>
              <a:rPr lang="en-US" dirty="0"/>
              <a:t>While we are left wondering:</a:t>
            </a:r>
          </a:p>
          <a:p>
            <a:pPr eaLnBrk="1" hangingPunct="1">
              <a:spcBef>
                <a:spcPct val="0"/>
              </a:spcBef>
            </a:pPr>
            <a:r>
              <a:rPr lang="en-US" dirty="0"/>
              <a:t>… </a:t>
            </a:r>
            <a:r>
              <a:rPr lang="en-US" baseline="0" dirty="0"/>
              <a:t>how did I get stuck teaching this course and when can I get back to my research.</a:t>
            </a:r>
            <a:endParaRPr lang="en-CA"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FCI was part</a:t>
            </a:r>
            <a:r>
              <a:rPr lang="en-US" baseline="0" dirty="0"/>
              <a:t> of the early wave of research that began to transform teaching into an empirical science. Almost thirty years later, we are in the midst of a full scientific revolution for teaching.  The excitement and great potential of this is what brings me here today. When we harness the powers of science, we can replace our instinctual reactions to our students’ learning difficulties:</a:t>
            </a:r>
            <a:endParaRPr lang="en-US" dirty="0"/>
          </a:p>
        </p:txBody>
      </p:sp>
      <p:sp>
        <p:nvSpPr>
          <p:cNvPr id="4" name="Slide Number Placeholder 3"/>
          <p:cNvSpPr>
            <a:spLocks noGrp="1"/>
          </p:cNvSpPr>
          <p:nvPr>
            <p:ph type="sldNum" sz="quarter" idx="10"/>
          </p:nvPr>
        </p:nvSpPr>
        <p:spPr/>
        <p:txBody>
          <a:bodyPr/>
          <a:lstStyle/>
          <a:p>
            <a:pPr>
              <a:defRPr/>
            </a:pPr>
            <a:fld id="{FC2592BF-9787-48A8-8A3C-56749D6FC0AD}" type="slidenum">
              <a:rPr lang="en-US"/>
              <a:pPr>
                <a:defRPr/>
              </a:pPr>
              <a:t>22</a:t>
            </a:fld>
            <a:endParaRPr lang="en-US"/>
          </a:p>
        </p:txBody>
      </p:sp>
    </p:spTree>
    <p:extLst>
      <p:ext uri="{BB962C8B-B14F-4D97-AF65-F5344CB8AC3E}">
        <p14:creationId xmlns:p14="http://schemas.microsoft.com/office/powerpoint/2010/main" xmlns="" val="3639471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C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r>
              <a:rPr lang="en-US" dirty="0"/>
              <a:t>With clear scientific questions to answer.</a:t>
            </a:r>
            <a:endParaRPr lang="en-CA"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goal of this</a:t>
            </a:r>
            <a:r>
              <a:rPr lang="en-US" baseline="0" dirty="0"/>
              <a:t> scientific revolution is to iteratively develop model of learning that informs the development of our teaching curriculum, ….</a:t>
            </a:r>
          </a:p>
          <a:p>
            <a:r>
              <a:rPr lang="en-US" baseline="0" dirty="0"/>
              <a:t>This is very exciting because physicists are renowned for their modeling …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is</a:t>
            </a:r>
            <a:r>
              <a:rPr lang="en-US" baseline="0" dirty="0"/>
              <a:t> one very common model for learning….</a:t>
            </a:r>
          </a:p>
          <a:p>
            <a:r>
              <a:rPr lang="en-US" baseline="0" dirty="0"/>
              <a:t>We just have to figure out the right stuff to poor in, screw on the lid tightly (maybe that was our problem … ) and, voila!</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is another model with an awesome name.</a:t>
            </a:r>
            <a:r>
              <a:rPr lang="en-US" baseline="0" dirty="0"/>
              <a:t>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Smallest units of knowledge = “cognitive resources”</a:t>
            </a:r>
          </a:p>
          <a:p>
            <a:r>
              <a:rPr lang="en-US" dirty="0"/>
              <a:t>-</a:t>
            </a:r>
            <a:r>
              <a:rPr lang="en-US" baseline="0" dirty="0"/>
              <a:t> </a:t>
            </a:r>
            <a:r>
              <a:rPr lang="en-US" dirty="0"/>
              <a:t>seem true from everyday experience, do not need further explanation, “just the way the world is”</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As we learn</a:t>
            </a:r>
            <a:r>
              <a:rPr lang="en-US" baseline="0" dirty="0"/>
              <a:t> connections grow or become more numerous</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were not all quacks and kooks.</a:t>
            </a:r>
            <a:r>
              <a:rPr lang="en-US" baseline="0" dirty="0"/>
              <a:t> </a:t>
            </a:r>
            <a:r>
              <a:rPr lang="en-US" baseline="0" dirty="0" smtClean="0"/>
              <a:t>This was a learned occupation! Some were great scientific minds.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Complex networks</a:t>
            </a:r>
            <a:r>
              <a:rPr lang="en-US" baseline="0" dirty="0"/>
              <a:t> form, connecting numerous cognitive resources</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Complex networks</a:t>
            </a:r>
            <a:r>
              <a:rPr lang="en-US" baseline="0" dirty="0"/>
              <a:t> form, connecting numerous cognitive resources</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it comes time to recall and make use of an idea, we activate</a:t>
            </a:r>
            <a:r>
              <a:rPr lang="en-US" baseline="0" dirty="0"/>
              <a:t> the network of resources. How it is activated depends on many factors including the new context the person is considering.</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kind of survival mechanism we have developed to deal with the vast information our senses pick up.</a:t>
            </a:r>
            <a:endParaRPr lang="en-US"/>
          </a:p>
        </p:txBody>
      </p:sp>
      <p:sp>
        <p:nvSpPr>
          <p:cNvPr id="4" name="Slide Number Placeholder 3"/>
          <p:cNvSpPr>
            <a:spLocks noGrp="1"/>
          </p:cNvSpPr>
          <p:nvPr>
            <p:ph type="sldNum" sz="quarter" idx="10"/>
          </p:nvPr>
        </p:nvSpPr>
        <p:spPr/>
        <p:txBody>
          <a:bodyPr/>
          <a:lstStyle/>
          <a:p>
            <a:pPr>
              <a:defRPr/>
            </a:pPr>
            <a:fld id="{FB94444D-C6C5-4A71-BB06-A1DD9A0DDE06}" type="slidenum">
              <a:rPr lang="en-US"/>
              <a:pPr>
                <a:defRPr/>
              </a:pPr>
              <a:t>34</a:t>
            </a:fld>
            <a:endParaRPr lang="en-US"/>
          </a:p>
        </p:txBody>
      </p:sp>
    </p:spTree>
    <p:extLst>
      <p:ext uri="{BB962C8B-B14F-4D97-AF65-F5344CB8AC3E}">
        <p14:creationId xmlns:p14="http://schemas.microsoft.com/office/powerpoint/2010/main" xmlns="" val="20722807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final piece of this model reminds us</a:t>
            </a:r>
            <a:r>
              <a:rPr lang="en-US" baseline="0" dirty="0"/>
              <a:t> that … </a:t>
            </a:r>
          </a:p>
          <a:p>
            <a:r>
              <a:rPr lang="en-US" baseline="0" dirty="0"/>
              <a:t>This is the opposite of the empty vessel idea …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a:t>
            </a:r>
            <a:r>
              <a:rPr lang="en-US" baseline="0" dirty="0"/>
              <a:t> few examples to help us compare the explanatory power of these two models.</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cover this material</a:t>
            </a:r>
            <a:r>
              <a:rPr lang="en-US" baseline="0" dirty="0"/>
              <a:t> …. Why does this happen.</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Students from the famous Korean cram schools know how to use their Physics equations and have considerable mathematical skill, and yet...</a:t>
            </a:r>
            <a:endParaRPr lang="en-US"/>
          </a:p>
        </p:txBody>
      </p:sp>
      <p:sp>
        <p:nvSpPr>
          <p:cNvPr id="4" name="Slide Number Placeholder 3"/>
          <p:cNvSpPr>
            <a:spLocks noGrp="1"/>
          </p:cNvSpPr>
          <p:nvPr>
            <p:ph type="sldNum" sz="quarter" idx="10"/>
          </p:nvPr>
        </p:nvSpPr>
        <p:spPr/>
        <p:txBody>
          <a:bodyPr/>
          <a:lstStyle/>
          <a:p>
            <a:pPr>
              <a:defRPr/>
            </a:pPr>
            <a:fld id="{FB94444D-C6C5-4A71-BB06-A1DD9A0DDE06}" type="slidenum">
              <a:rPr lang="en-US"/>
              <a:pPr>
                <a:defRPr/>
              </a:pPr>
              <a:t>39</a:t>
            </a:fld>
            <a:endParaRPr lang="en-US"/>
          </a:p>
        </p:txBody>
      </p:sp>
    </p:spTree>
    <p:extLst>
      <p:ext uri="{BB962C8B-B14F-4D97-AF65-F5344CB8AC3E}">
        <p14:creationId xmlns:p14="http://schemas.microsoft.com/office/powerpoint/2010/main" xmlns="" val="668884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Give them a simple question without numbers ...</a:t>
            </a:r>
            <a:endParaRPr lang="en-US"/>
          </a:p>
        </p:txBody>
      </p:sp>
      <p:sp>
        <p:nvSpPr>
          <p:cNvPr id="4" name="Slide Number Placeholder 3"/>
          <p:cNvSpPr>
            <a:spLocks noGrp="1"/>
          </p:cNvSpPr>
          <p:nvPr>
            <p:ph type="sldNum" sz="quarter" idx="10"/>
          </p:nvPr>
        </p:nvSpPr>
        <p:spPr/>
        <p:txBody>
          <a:bodyPr/>
          <a:lstStyle/>
          <a:p>
            <a:pPr>
              <a:defRPr/>
            </a:pPr>
            <a:fld id="{FB94444D-C6C5-4A71-BB06-A1DD9A0DDE06}" type="slidenum">
              <a:rPr lang="en-US"/>
              <a:pPr>
                <a:defRPr/>
              </a:pPr>
              <a:t>40</a:t>
            </a:fld>
            <a:endParaRPr lang="en-US"/>
          </a:p>
        </p:txBody>
      </p:sp>
    </p:spTree>
    <p:extLst>
      <p:ext uri="{BB962C8B-B14F-4D97-AF65-F5344CB8AC3E}">
        <p14:creationId xmlns:p14="http://schemas.microsoft.com/office/powerpoint/2010/main" xmlns="" val="458048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Along came the scientific </a:t>
            </a:r>
            <a:r>
              <a:rPr lang="en-US" dirty="0" smtClean="0"/>
              <a:t>revolution and put the kibosh on that. </a:t>
            </a:r>
            <a:r>
              <a:rPr lang="en-US" dirty="0"/>
              <a:t>The heavens were liberated from </a:t>
            </a:r>
            <a:r>
              <a:rPr lang="en-US" dirty="0" smtClean="0"/>
              <a:t>superstition!</a:t>
            </a:r>
            <a:r>
              <a:rPr lang="en-US" baseline="0" dirty="0" smtClean="0"/>
              <a:t> </a:t>
            </a:r>
            <a:r>
              <a:rPr lang="en-US" dirty="0"/>
              <a:t>The</a:t>
            </a:r>
            <a:r>
              <a:rPr lang="en-US" baseline="0" dirty="0"/>
              <a:t> sobriety of empiricism swept the astrologers </a:t>
            </a:r>
            <a:r>
              <a:rPr lang="en-US" baseline="0" dirty="0" smtClean="0"/>
              <a:t>out </a:t>
            </a:r>
            <a:r>
              <a:rPr lang="en-US" baseline="0" dirty="0"/>
              <a:t>of the </a:t>
            </a:r>
            <a:r>
              <a:rPr lang="en-US" baseline="0" dirty="0" smtClean="0"/>
              <a:t>academy.</a:t>
            </a:r>
            <a:endParaRPr lang="en-US" dirty="0"/>
          </a:p>
        </p:txBody>
      </p:sp>
      <p:sp>
        <p:nvSpPr>
          <p:cNvPr id="4" name="Slide Number Placeholder 3"/>
          <p:cNvSpPr>
            <a:spLocks noGrp="1"/>
          </p:cNvSpPr>
          <p:nvPr>
            <p:ph type="sldNum" sz="quarter" idx="10"/>
          </p:nvPr>
        </p:nvSpPr>
        <p:spPr/>
        <p:txBody>
          <a:bodyPr/>
          <a:lstStyle/>
          <a:p>
            <a:pPr>
              <a:defRPr/>
            </a:pPr>
            <a:fld id="{FC2592BF-9787-48A8-8A3C-56749D6FC0AD}" type="slidenum">
              <a:rPr lang="en-US"/>
              <a:pPr>
                <a:defRPr/>
              </a:pPr>
              <a:t>4</a:t>
            </a:fld>
            <a:endParaRPr lang="en-US"/>
          </a:p>
        </p:txBody>
      </p:sp>
    </p:spTree>
    <p:extLst>
      <p:ext uri="{BB962C8B-B14F-4D97-AF65-F5344CB8AC3E}">
        <p14:creationId xmlns:p14="http://schemas.microsoft.com/office/powerpoint/2010/main" xmlns="" val="36394716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poured in that information. Why is it all tangled up? Perhaps it’s not registering somehow, so we need to get their attention</a:t>
            </a:r>
            <a:r>
              <a:rPr lang="en-US" baseline="0" dirty="0"/>
              <a:t> </a:t>
            </a:r>
            <a:r>
              <a:rPr lang="en-US" dirty="0"/>
              <a:t>with an awesome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all love these – students</a:t>
            </a:r>
            <a:r>
              <a:rPr lang="en-US" baseline="0" dirty="0"/>
              <a:t> remember them for years to come …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model does the best job explaining</a:t>
            </a:r>
            <a:r>
              <a:rPr lang="en-US" baseline="0" dirty="0"/>
              <a:t> what we observe. The knowledge we present them is not being stored the way we </a:t>
            </a:r>
            <a:r>
              <a:rPr lang="en-US" baseline="0" dirty="0" smtClean="0"/>
              <a:t>intend, as if they are having difficulty digesting it. In addition, our teaching is </a:t>
            </a:r>
            <a:r>
              <a:rPr lang="en-US" baseline="0" dirty="0"/>
              <a:t>competing or conflicting with their prior understanding / wiring. </a:t>
            </a:r>
            <a:r>
              <a:rPr lang="en-US" baseline="0" dirty="0" smtClean="0"/>
              <a:t>Armed with a plausible theory of learning, where should we begin the task of building a science of teaching?</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45</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Who is this dashing gentleman? The Nobel prize winning physicist who helped track down the Bose Einstein condensate. For his encore performance he has turned his attention to Physics education and defines his goal for modern science education:</a:t>
            </a:r>
            <a:endParaRPr lang="en-US"/>
          </a:p>
        </p:txBody>
      </p:sp>
      <p:sp>
        <p:nvSpPr>
          <p:cNvPr id="4" name="Slide Number Placeholder 3"/>
          <p:cNvSpPr>
            <a:spLocks noGrp="1"/>
          </p:cNvSpPr>
          <p:nvPr>
            <p:ph type="sldNum" sz="quarter" idx="10"/>
          </p:nvPr>
        </p:nvSpPr>
        <p:spPr/>
        <p:txBody>
          <a:bodyPr/>
          <a:lstStyle/>
          <a:p>
            <a:pPr>
              <a:defRPr/>
            </a:pPr>
            <a:fld id="{FC2592BF-9787-48A8-8A3C-56749D6FC0AD}" type="slidenum">
              <a:rPr lang="en-US"/>
              <a:pPr>
                <a:defRPr/>
              </a:pPr>
              <a:t>46</a:t>
            </a:fld>
            <a:endParaRPr lang="en-US"/>
          </a:p>
        </p:txBody>
      </p:sp>
    </p:spTree>
    <p:extLst>
      <p:ext uri="{BB962C8B-B14F-4D97-AF65-F5344CB8AC3E}">
        <p14:creationId xmlns:p14="http://schemas.microsoft.com/office/powerpoint/2010/main" xmlns="" val="6479488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 important</a:t>
            </a:r>
            <a:r>
              <a:rPr lang="en-GB" baseline="0" dirty="0" smtClean="0"/>
              <a:t> part of expertise is the set of attitudes that physicists have towards the process of learning and doing physics. </a:t>
            </a:r>
            <a:r>
              <a:rPr lang="en-GB" dirty="0" smtClean="0"/>
              <a:t>Researchers </a:t>
            </a:r>
            <a:r>
              <a:rPr lang="en-GB" dirty="0"/>
              <a:t>have developed told to help us measure the development of expert like attitude in our classroom by asking some simple questions:</a:t>
            </a:r>
          </a:p>
          <a:p>
            <a:r>
              <a:rPr lang="en-GB" dirty="0"/>
              <a:t>If we survey Students at the beginning and end of a course, we can measure how those attitudes change.</a:t>
            </a:r>
          </a:p>
          <a:p>
            <a:r>
              <a:rPr lang="en-GB" dirty="0"/>
              <a:t>The results are even more surprising then the FCI.</a:t>
            </a:r>
          </a:p>
        </p:txBody>
      </p:sp>
      <p:sp>
        <p:nvSpPr>
          <p:cNvPr id="4" name="Slide Number Placeholder 3"/>
          <p:cNvSpPr>
            <a:spLocks noGrp="1"/>
          </p:cNvSpPr>
          <p:nvPr>
            <p:ph type="sldNum" sz="quarter" idx="10"/>
          </p:nvPr>
        </p:nvSpPr>
        <p:spPr/>
        <p:txBody>
          <a:bodyPr/>
          <a:lstStyle/>
          <a:p>
            <a:pPr>
              <a:defRPr/>
            </a:pPr>
            <a:fld id="{FB94444D-C6C5-4A71-BB06-A1DD9A0DDE06}" type="slidenum">
              <a:rPr lang="en-US"/>
              <a:pPr>
                <a:defRPr/>
              </a:pPr>
              <a:t>47</a:t>
            </a:fld>
            <a:endParaRPr lang="en-US"/>
          </a:p>
        </p:txBody>
      </p:sp>
    </p:spTree>
    <p:extLst>
      <p:ext uri="{BB962C8B-B14F-4D97-AF65-F5344CB8AC3E}">
        <p14:creationId xmlns:p14="http://schemas.microsoft.com/office/powerpoint/2010/main" xmlns="" val="31224047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Typical instruction usually causes a significant negative shift in attitudes across a range of attitudes.</a:t>
            </a:r>
          </a:p>
          <a:p>
            <a:r>
              <a:rPr lang="en-GB" dirty="0"/>
              <a:t>Undergrad chair? Take note!</a:t>
            </a:r>
          </a:p>
          <a:p>
            <a:endParaRPr lang="en-US"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a:pPr>
                <a:defRPr/>
              </a:pPr>
              <a:t>48</a:t>
            </a:fld>
            <a:endParaRPr lang="en-US"/>
          </a:p>
        </p:txBody>
      </p:sp>
    </p:spTree>
    <p:extLst>
      <p:ext uri="{BB962C8B-B14F-4D97-AF65-F5344CB8AC3E}">
        <p14:creationId xmlns:p14="http://schemas.microsoft.com/office/powerpoint/2010/main" xmlns="" val="28503159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peer into to the novice brain and see what’s happened.</a:t>
            </a:r>
          </a:p>
          <a:p>
            <a:r>
              <a:rPr lang="en-GB" dirty="0"/>
              <a:t>We find fragmented knowledge resources with little connection to </a:t>
            </a:r>
            <a:r>
              <a:rPr lang="en-GB" dirty="0" smtClean="0"/>
              <a:t>context</a:t>
            </a:r>
            <a:r>
              <a:rPr lang="en-GB" baseline="0" dirty="0" smtClean="0"/>
              <a:t> or to ideas that help them decide when the knowledge is useful or relevant. As a result, they tend to grasp at surface features and fail to penetrate to the core ideas.</a:t>
            </a:r>
            <a:endParaRPr lang="en-GB"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a:pPr>
                <a:defRPr/>
              </a:pPr>
              <a:t>49</a:t>
            </a:fld>
            <a:endParaRPr lang="en-US"/>
          </a:p>
        </p:txBody>
      </p:sp>
    </p:spTree>
    <p:extLst>
      <p:ext uri="{BB962C8B-B14F-4D97-AF65-F5344CB8AC3E}">
        <p14:creationId xmlns:p14="http://schemas.microsoft.com/office/powerpoint/2010/main" xmlns="" val="13734406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expert brain has numerous connections between knowledge resources that are tightly bound to context and conditions of use</a:t>
            </a:r>
            <a:r>
              <a:rPr lang="en-GB" dirty="0" smtClean="0"/>
              <a:t>. Rapidly see deeper ideas at work. </a:t>
            </a:r>
            <a:endParaRPr lang="en-US"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a:pPr>
                <a:defRPr/>
              </a:pPr>
              <a:t>50</a:t>
            </a:fld>
            <a:endParaRPr lang="en-US"/>
          </a:p>
        </p:txBody>
      </p:sp>
    </p:spTree>
    <p:extLst>
      <p:ext uri="{BB962C8B-B14F-4D97-AF65-F5344CB8AC3E}">
        <p14:creationId xmlns:p14="http://schemas.microsoft.com/office/powerpoint/2010/main" xmlns="" val="18134043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clarify </a:t>
            </a:r>
            <a:r>
              <a:rPr lang="en-GB" dirty="0" err="1"/>
              <a:t>Wieman’s</a:t>
            </a:r>
            <a:r>
              <a:rPr lang="en-GB" dirty="0"/>
              <a:t> goal, we want to transform the novice into an expert... And.....</a:t>
            </a:r>
            <a:endParaRPr lang="en-US"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a:pPr>
                <a:defRPr/>
              </a:pPr>
              <a:t>51</a:t>
            </a:fld>
            <a:endParaRPr lang="en-US"/>
          </a:p>
        </p:txBody>
      </p:sp>
    </p:spTree>
    <p:extLst>
      <p:ext uri="{BB962C8B-B14F-4D97-AF65-F5344CB8AC3E}">
        <p14:creationId xmlns:p14="http://schemas.microsoft.com/office/powerpoint/2010/main" xmlns="" val="29209363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At a deeper level, or educational goal translated into wiring – we want to rewire or students brains!</a:t>
            </a:r>
            <a:endParaRPr lang="en-US"/>
          </a:p>
        </p:txBody>
      </p:sp>
      <p:sp>
        <p:nvSpPr>
          <p:cNvPr id="4" name="Slide Number Placeholder 3"/>
          <p:cNvSpPr>
            <a:spLocks noGrp="1"/>
          </p:cNvSpPr>
          <p:nvPr>
            <p:ph type="sldNum" sz="quarter" idx="10"/>
          </p:nvPr>
        </p:nvSpPr>
        <p:spPr/>
        <p:txBody>
          <a:bodyPr/>
          <a:lstStyle/>
          <a:p>
            <a:pPr>
              <a:defRPr/>
            </a:pPr>
            <a:fld id="{FB94444D-C6C5-4A71-BB06-A1DD9A0DDE06}" type="slidenum">
              <a:rPr lang="en-US"/>
              <a:pPr>
                <a:defRPr/>
              </a:pPr>
              <a:t>52</a:t>
            </a:fld>
            <a:endParaRPr lang="en-US"/>
          </a:p>
        </p:txBody>
      </p:sp>
    </p:spTree>
    <p:extLst>
      <p:ext uri="{BB962C8B-B14F-4D97-AF65-F5344CB8AC3E}">
        <p14:creationId xmlns:p14="http://schemas.microsoft.com/office/powerpoint/2010/main" xmlns="" val="3223689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When the curtain of magic and wonder was pulled back, the diviner’s </a:t>
            </a:r>
            <a:r>
              <a:rPr lang="en-US" baseline="0" dirty="0" smtClean="0"/>
              <a:t>powers as much as they were persuasive, were </a:t>
            </a:r>
            <a:r>
              <a:rPr lang="en-US" baseline="0" dirty="0"/>
              <a:t>revealed to be illusory</a:t>
            </a:r>
            <a:r>
              <a:rPr lang="en-US" baseline="0" dirty="0" smtClean="0"/>
              <a:t>. So what to do next with your physics training?</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exciting! Because we now understand that learning is a physical process and not </a:t>
            </a:r>
            <a:r>
              <a:rPr lang="en-GB" dirty="0" err="1"/>
              <a:t>hocus</a:t>
            </a:r>
            <a:r>
              <a:rPr lang="en-GB" dirty="0"/>
              <a:t> </a:t>
            </a:r>
            <a:r>
              <a:rPr lang="en-GB" dirty="0" err="1"/>
              <a:t>pocus</a:t>
            </a:r>
            <a:r>
              <a:rPr lang="en-GB" dirty="0"/>
              <a:t>. And who is awesome with physical processes? Recent results from neuroscience have shown some of the first tantalising evidence for the growth of brain tissue in response to learning ...  And... The shrinking of tissue as a result of disuse.</a:t>
            </a:r>
          </a:p>
        </p:txBody>
      </p:sp>
      <p:sp>
        <p:nvSpPr>
          <p:cNvPr id="4" name="Slide Number Placeholder 3"/>
          <p:cNvSpPr>
            <a:spLocks noGrp="1"/>
          </p:cNvSpPr>
          <p:nvPr>
            <p:ph type="sldNum" sz="quarter" idx="10"/>
          </p:nvPr>
        </p:nvSpPr>
        <p:spPr/>
        <p:txBody>
          <a:bodyPr/>
          <a:lstStyle/>
          <a:p>
            <a:pPr>
              <a:defRPr/>
            </a:pPr>
            <a:fld id="{FB94444D-C6C5-4A71-BB06-A1DD9A0DDE06}" type="slidenum">
              <a:rPr lang="en-US"/>
              <a:pPr>
                <a:defRPr/>
              </a:pPr>
              <a:t>53</a:t>
            </a:fld>
            <a:endParaRPr lang="en-US"/>
          </a:p>
        </p:txBody>
      </p:sp>
    </p:spTree>
    <p:extLst>
      <p:ext uri="{BB962C8B-B14F-4D97-AF65-F5344CB8AC3E}">
        <p14:creationId xmlns:p14="http://schemas.microsoft.com/office/powerpoint/2010/main" xmlns="" val="5872402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Now we can ask the question: “What should our instruction accomplish?” What type of experiences promote the re-wiring</a:t>
            </a:r>
            <a:r>
              <a:rPr lang="en-US" baseline="0" dirty="0"/>
              <a:t> our students’ need?</a:t>
            </a:r>
            <a:endParaRPr lang="en-CA" dirty="0"/>
          </a:p>
          <a:p>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54</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be pretty sure what doesn’t promote </a:t>
            </a:r>
            <a:r>
              <a:rPr lang="en-GB" dirty="0" smtClean="0"/>
              <a:t>learning. </a:t>
            </a:r>
            <a:endParaRPr lang="en-US"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a:pPr>
                <a:defRPr/>
              </a:pPr>
              <a:t>55</a:t>
            </a:fld>
            <a:endParaRPr lang="en-US"/>
          </a:p>
        </p:txBody>
      </p:sp>
    </p:spTree>
    <p:extLst>
      <p:ext uri="{BB962C8B-B14F-4D97-AF65-F5344CB8AC3E}">
        <p14:creationId xmlns:p14="http://schemas.microsoft.com/office/powerpoint/2010/main" xmlns="" val="38890099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Just to clarify: lecture is good</a:t>
            </a:r>
            <a:r>
              <a:rPr lang="en-GB" baseline="0" dirty="0" smtClean="0"/>
              <a:t> as transmitting information, but very poor at promoting deep understanding.</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56</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the game changer!</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58</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 is no surprise to the rest of the world, but to physicists it is a shocker …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59</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massive meta-study comparing active learning to traditional instruction across many STEM</a:t>
            </a:r>
            <a:r>
              <a:rPr lang="en-US" baseline="0" dirty="0" smtClean="0"/>
              <a:t> disciplines  shows a</a:t>
            </a:r>
            <a:r>
              <a:rPr lang="en-US" dirty="0" smtClean="0"/>
              <a:t> </a:t>
            </a:r>
            <a:r>
              <a:rPr lang="en-US" dirty="0"/>
              <a:t>significant decrease in the failure rate</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60</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significant increase in performance on exams or conceptual surveys … and hey! Look at physics leading the pack</a:t>
            </a:r>
            <a:r>
              <a:rPr lang="en-US" baseline="0" dirty="0"/>
              <a:t> with improvements of ¾ of a standard deviation.</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61</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we see the complete picture and the power of active learning. The shapes in green</a:t>
            </a:r>
            <a:r>
              <a:rPr lang="en-US" baseline="0" dirty="0"/>
              <a:t> are …</a:t>
            </a:r>
          </a:p>
          <a:p>
            <a:r>
              <a:rPr lang="en-US" baseline="0" dirty="0"/>
              <a:t>Active learning doubles the improvements our students make due to instruction. Twice as much education for the price of one degree. Incredible!</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62</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some of my students at work. Discuss what you observe and what</a:t>
            </a:r>
            <a:r>
              <a:rPr lang="en-US" baseline="0" dirty="0" smtClean="0"/>
              <a:t> you infer.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63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 about teaching?</a:t>
            </a:r>
            <a:r>
              <a:rPr lang="en-US" baseline="0" dirty="0" smtClean="0"/>
              <a:t> This is the bread and butter for many of us.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 Our knowledge is not in</a:t>
            </a:r>
            <a:r>
              <a:rPr lang="en-US" baseline="0" dirty="0"/>
              <a:t> a useful form, (2) our classes must provide students with time to explore ideas, (3) no matter how mathematically sophisticated physics is, deep concepts and principles govern its operations</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64</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is one technology that, more than any other, has the potential to disrupt the educational system and </a:t>
            </a:r>
            <a:r>
              <a:rPr lang="en-US" dirty="0" smtClean="0"/>
              <a:t>leave it </a:t>
            </a:r>
            <a:r>
              <a:rPr lang="en-US" dirty="0"/>
              <a:t>staggering for a clear response. The printed book.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70</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Instead of being a purveyor of content,</a:t>
            </a:r>
            <a:r>
              <a:rPr lang="en-US" baseline="0" dirty="0"/>
              <a:t> you can take up a much more meaningful role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71</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Don’t. Start with something small and manageable. With that in mind,</a:t>
            </a:r>
            <a:r>
              <a:rPr lang="en-US" baseline="0" dirty="0"/>
              <a:t> I have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72</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have probably had conversations</a:t>
            </a:r>
            <a:r>
              <a:rPr lang="en-US" baseline="0" dirty="0"/>
              <a:t> like these:</a:t>
            </a:r>
          </a:p>
          <a:p>
            <a:r>
              <a:rPr lang="en-US" baseline="0" dirty="0"/>
              <a:t>And they look at you like a strange, other-worldly creature, largely because physics has an enduring reputation for:</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77</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Being hard.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78</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reputation and other factors has led people</a:t>
            </a:r>
            <a:r>
              <a:rPr lang="en-US" baseline="0" dirty="0"/>
              <a:t> to construct a very narrow view of the strange and magical “people who can do physics”.</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79</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can see how powerful this effect is</a:t>
            </a:r>
            <a:r>
              <a:rPr lang="en-US" baseline="0" dirty="0"/>
              <a:t> and the stunning lack of diversity it brings to this profession.</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80</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might not recall signing</a:t>
            </a:r>
            <a:r>
              <a:rPr lang="en-US" baseline="0" dirty="0"/>
              <a:t> this contract, but it exists and the legalese goes something like this: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81</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public asks that we:</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82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Some teachers also have a mystical ability to spellbind and enthrall. To </a:t>
            </a:r>
            <a:r>
              <a:rPr lang="en-US" dirty="0"/>
              <a:t>dazzle and inspire</a:t>
            </a:r>
            <a:r>
              <a:rPr lang="en-US" baseline="0" dirty="0"/>
              <a:t> and make a deep emotional connection with people</a:t>
            </a:r>
            <a:r>
              <a:rPr lang="en-US" baseline="0" dirty="0" smtClean="0"/>
              <a:t>. Some have a great ability to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 in return, you can</a:t>
            </a:r>
            <a:r>
              <a:rPr lang="en-US" baseline="0" dirty="0"/>
              <a:t> do your crazy science stuff that no one understands. </a:t>
            </a:r>
          </a:p>
          <a:p>
            <a:r>
              <a:rPr lang="en-US" baseline="0" dirty="0"/>
              <a:t>While you might disagree with this notion, it does not make it go away. And we neglect it at our peril.</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83</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just need another government </a:t>
            </a:r>
            <a:r>
              <a:rPr lang="en-US" dirty="0" err="1"/>
              <a:t>unfavourable</a:t>
            </a:r>
            <a:r>
              <a:rPr lang="en-US" baseline="0" dirty="0"/>
              <a:t> to academic research …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84</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With a scientific approach to teaching and learning</a:t>
            </a:r>
            <a:r>
              <a:rPr lang="en-US" baseline="0" dirty="0"/>
              <a:t>, we can literally …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85</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By creating a well-designed, research-informed program, average teachers can</a:t>
            </a:r>
            <a:r>
              <a:rPr lang="en-US" baseline="0" dirty="0"/>
              <a:t> produce results that our best teachers a generation ago could only dream of.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86</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Reformed teaching can help students develop expert-like attitudes</a:t>
            </a:r>
            <a:r>
              <a:rPr lang="en-US" baseline="0" dirty="0"/>
              <a:t> towards learning and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87</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Encourage under-represented communities</a:t>
            </a:r>
            <a:r>
              <a:rPr lang="en-US" baseline="0" dirty="0"/>
              <a:t> of people to appreciate the majesty of the physical universe and the rewards of the physics profession.</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88</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a:pPr>
                <a:defRPr/>
              </a:pPr>
              <a:t>89</a:t>
            </a:fld>
            <a:endParaRPr lang="en-US"/>
          </a:p>
        </p:txBody>
      </p:sp>
    </p:spTree>
    <p:extLst>
      <p:ext uri="{BB962C8B-B14F-4D97-AF65-F5344CB8AC3E}">
        <p14:creationId xmlns:p14="http://schemas.microsoft.com/office/powerpoint/2010/main" xmlns="" val="29209363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encourage you to join the …</a:t>
            </a:r>
          </a:p>
          <a:p>
            <a:r>
              <a:rPr lang="en-US" dirty="0"/>
              <a:t>with the hope that this will help start a new chapter in your teaching careers and also provide well-deserved bragging rights, so that you might tell your great-grandchildren, who will take this way</a:t>
            </a:r>
            <a:r>
              <a:rPr lang="en-US" baseline="0" dirty="0"/>
              <a:t> of </a:t>
            </a:r>
            <a:r>
              <a:rPr lang="en-US" dirty="0"/>
              <a:t>learning for granted, that you were part of the great teaching revolution of the first half of the 21</a:t>
            </a:r>
            <a:r>
              <a:rPr lang="en-US" baseline="30000" dirty="0"/>
              <a:t>st</a:t>
            </a:r>
            <a:r>
              <a:rPr lang="en-US" dirty="0"/>
              <a:t> century.</a:t>
            </a:r>
          </a:p>
        </p:txBody>
      </p:sp>
      <p:sp>
        <p:nvSpPr>
          <p:cNvPr id="4" name="Slide Number Placeholder 3"/>
          <p:cNvSpPr>
            <a:spLocks noGrp="1"/>
          </p:cNvSpPr>
          <p:nvPr>
            <p:ph type="sldNum" sz="quarter" idx="10"/>
          </p:nvPr>
        </p:nvSpPr>
        <p:spPr/>
        <p:txBody>
          <a:bodyPr/>
          <a:lstStyle/>
          <a:p>
            <a:pPr>
              <a:defRPr/>
            </a:pPr>
            <a:fld id="{FC2592BF-9787-48A8-8A3C-56749D6FC0AD}" type="slidenum">
              <a:rPr lang="en-US"/>
              <a:pPr>
                <a:defRPr/>
              </a:pPr>
              <a:t>91</a:t>
            </a:fld>
            <a:endParaRPr lang="en-US"/>
          </a:p>
        </p:txBody>
      </p:sp>
    </p:spTree>
    <p:extLst>
      <p:ext uri="{BB962C8B-B14F-4D97-AF65-F5344CB8AC3E}">
        <p14:creationId xmlns:p14="http://schemas.microsoft.com/office/powerpoint/2010/main" xmlns="" val="3639471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stand</a:t>
            </a:r>
            <a:r>
              <a:rPr lang="en-US" baseline="0" dirty="0" smtClean="0"/>
              <a:t> </a:t>
            </a:r>
            <a:r>
              <a:rPr lang="en-US" baseline="0" dirty="0"/>
              <a:t>on tables. You know someone’s really teaching when …</a:t>
            </a:r>
          </a:p>
          <a:p>
            <a:r>
              <a:rPr lang="en-US" baseline="0" dirty="0"/>
              <a:t>But wherein lies their power? How far does </a:t>
            </a:r>
            <a:r>
              <a:rPr lang="en-US" baseline="0" dirty="0" smtClean="0"/>
              <a:t>the power of the charismatic teacher extend</a:t>
            </a:r>
            <a:r>
              <a:rPr lang="en-US" baseline="0" dirty="0"/>
              <a:t>?</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Richard Feynman is widely regarded</a:t>
            </a:r>
            <a:r>
              <a:rPr lang="en-US" baseline="0" dirty="0"/>
              <a:t> as having been an extraordinary teacher. </a:t>
            </a:r>
            <a:r>
              <a:rPr lang="en-US" dirty="0"/>
              <a:t>His lecture halls at Caltech when he taught introductory physics  were packed</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40971" name="Rectangle 11"/>
          <p:cNvSpPr>
            <a:spLocks noGrp="1" noChangeArrowheads="1"/>
          </p:cNvSpPr>
          <p:nvPr>
            <p:ph type="ctrTitle" sz="quarter"/>
          </p:nvPr>
        </p:nvSpPr>
        <p:spPr>
          <a:xfrm>
            <a:off x="685800" y="1736725"/>
            <a:ext cx="7772400" cy="1920875"/>
          </a:xfrm>
        </p:spPr>
        <p:txBody>
          <a:bodyPr/>
          <a:lstStyle>
            <a:lvl1pPr>
              <a:defRPr sz="6000">
                <a:solidFill>
                  <a:srgbClr val="F6DB3C"/>
                </a:solidFill>
              </a:defRPr>
            </a:lvl1pPr>
          </a:lstStyle>
          <a:p>
            <a:r>
              <a:rPr lang="en-US" dirty="0"/>
              <a:t>Click to edit Master title style</a:t>
            </a:r>
          </a:p>
        </p:txBody>
      </p:sp>
      <p:sp>
        <p:nvSpPr>
          <p:cNvPr id="409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D82A63B8-0AA2-45BB-BD24-A6E590380469}" type="datetimeFigureOut">
              <a:rPr lang="en-US"/>
              <a:pPr>
                <a:defRPr/>
              </a:pPr>
              <a:t>11/29/2016</a:t>
            </a:fld>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CE8458C0-D67A-49A0-B92C-F79B4FD19459}" type="slidenum">
              <a:rPr lang="en-US"/>
              <a:pPr>
                <a:defRPr/>
              </a:pPr>
              <a:t>‹#›</a:t>
            </a:fld>
            <a:endParaRPr lang="en-US"/>
          </a:p>
        </p:txBody>
      </p:sp>
    </p:spTree>
  </p:cSld>
  <p:clrMapOvr>
    <a:masterClrMapping/>
  </p:clrMapOvr>
  <p:transition spd="med"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fld id="{EA929AD1-DF28-4660-9706-87538AB772F2}" type="datetimeFigureOut">
              <a:rPr lang="en-US"/>
              <a:pPr>
                <a:defRPr/>
              </a:pPr>
              <a:t>11/29/2016</a:t>
            </a:fld>
            <a:endParaRPr lang="en-US"/>
          </a:p>
        </p:txBody>
      </p:sp>
      <p:sp>
        <p:nvSpPr>
          <p:cNvPr id="5" name="Rectangle 3"/>
          <p:cNvSpPr>
            <a:spLocks noGrp="1" noChangeArrowheads="1"/>
          </p:cNvSpPr>
          <p:nvPr>
            <p:ph type="sldNum" sz="quarter" idx="11"/>
          </p:nvPr>
        </p:nvSpPr>
        <p:spPr/>
        <p:txBody>
          <a:bodyPr/>
          <a:lstStyle>
            <a:lvl1pPr>
              <a:defRPr/>
            </a:lvl1pPr>
          </a:lstStyle>
          <a:p>
            <a:pPr>
              <a:defRPr/>
            </a:pPr>
            <a:fld id="{B462C5EE-12E6-4944-A9DA-07A696FB377E}"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fld id="{3A1B6483-7C4D-4AAB-9C9D-E10F2A32D184}" type="datetimeFigureOut">
              <a:rPr lang="en-US"/>
              <a:pPr>
                <a:defRPr/>
              </a:pPr>
              <a:t>11/29/2016</a:t>
            </a:fld>
            <a:endParaRPr lang="en-US"/>
          </a:p>
        </p:txBody>
      </p:sp>
      <p:sp>
        <p:nvSpPr>
          <p:cNvPr id="5" name="Rectangle 3"/>
          <p:cNvSpPr>
            <a:spLocks noGrp="1" noChangeArrowheads="1"/>
          </p:cNvSpPr>
          <p:nvPr>
            <p:ph type="sldNum" sz="quarter" idx="11"/>
          </p:nvPr>
        </p:nvSpPr>
        <p:spPr/>
        <p:txBody>
          <a:bodyPr/>
          <a:lstStyle>
            <a:lvl1pPr>
              <a:defRPr/>
            </a:lvl1pPr>
          </a:lstStyle>
          <a:p>
            <a:pPr>
              <a:defRPr/>
            </a:pPr>
            <a:fld id="{27F1BB96-14BE-4167-8207-F5362479EB06}"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txBox="1">
            <a:spLocks/>
          </p:cNvSpPr>
          <p:nvPr userDrawn="1"/>
        </p:nvSpPr>
        <p:spPr bwMode="auto">
          <a:xfrm>
            <a:off x="0" y="7938"/>
            <a:ext cx="9144000" cy="1143000"/>
          </a:xfrm>
          <a:prstGeom prst="rect">
            <a:avLst/>
          </a:prstGeom>
          <a:solidFill>
            <a:srgbClr val="F8F8F8">
              <a:alpha val="18039"/>
            </a:srgbClr>
          </a:solidFill>
          <a:ln w="9525">
            <a:noFill/>
            <a:miter lim="800000"/>
            <a:headEnd/>
            <a:tailEnd/>
          </a:ln>
          <a:effectLst/>
        </p:spPr>
        <p:txBody>
          <a:bodyPr anchor="ctr"/>
          <a:lstStyle>
            <a:lvl1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a:defRPr/>
            </a:pPr>
            <a:r>
              <a:rPr lang="en-US" dirty="0"/>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fld id="{E9CFCA33-9C8C-4552-8EE5-DA9234B2C113}" type="datetimeFigureOut">
              <a:rPr lang="en-US"/>
              <a:pPr>
                <a:defRPr/>
              </a:pPr>
              <a:t>11/29/2016</a:t>
            </a:fld>
            <a:endParaRPr lang="en-US"/>
          </a:p>
        </p:txBody>
      </p:sp>
      <p:sp>
        <p:nvSpPr>
          <p:cNvPr id="4" name="Rectangle 3"/>
          <p:cNvSpPr>
            <a:spLocks noGrp="1" noChangeArrowheads="1"/>
          </p:cNvSpPr>
          <p:nvPr>
            <p:ph type="sldNum" sz="quarter" idx="11"/>
          </p:nvPr>
        </p:nvSpPr>
        <p:spPr/>
        <p:txBody>
          <a:bodyPr/>
          <a:lstStyle>
            <a:lvl1pPr>
              <a:defRPr/>
            </a:lvl1pPr>
          </a:lstStyle>
          <a:p>
            <a:pPr>
              <a:defRPr/>
            </a:pPr>
            <a:fld id="{10EC8919-DCB0-4D3C-BF62-D8501FAECCE3}"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mc:AlternateContent xmlns:mc="http://schemas.openxmlformats.org/markup-compatibility/2006">
    <mc:Choice xmlns:p14="http://schemas.microsoft.com/office/powerpoint/2010/main" xmlns="" Requires="p14">
      <p:transition p14:dur="0" advClick="0"/>
    </mc:Choice>
    <mc:Fallback>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298"/>
            <a:ext cx="82296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275907"/>
            <a:ext cx="8229600" cy="5326911"/>
          </a:xfrm>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med"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fld id="{AA541560-CFBE-452E-8BC0-C13035E1A596}" type="datetimeFigureOut">
              <a:rPr lang="en-US"/>
              <a:pPr>
                <a:defRPr/>
              </a:pPr>
              <a:t>11/29/2016</a:t>
            </a:fld>
            <a:endParaRPr lang="en-US"/>
          </a:p>
        </p:txBody>
      </p:sp>
      <p:sp>
        <p:nvSpPr>
          <p:cNvPr id="5" name="Rectangle 3"/>
          <p:cNvSpPr>
            <a:spLocks noGrp="1" noChangeArrowheads="1"/>
          </p:cNvSpPr>
          <p:nvPr>
            <p:ph type="sldNum" sz="quarter" idx="11"/>
          </p:nvPr>
        </p:nvSpPr>
        <p:spPr/>
        <p:txBody>
          <a:bodyPr/>
          <a:lstStyle>
            <a:lvl1pPr>
              <a:defRPr/>
            </a:lvl1pPr>
          </a:lstStyle>
          <a:p>
            <a:pPr>
              <a:defRPr/>
            </a:pPr>
            <a:fld id="{13CF188C-21EB-4AA4-8D14-CEC32D3ABA7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76"/>
            <a:ext cx="8229600" cy="1143000"/>
          </a:xfrm>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fld id="{1CBA8EAA-614B-4C96-9FF0-010A17E2724E}" type="datetimeFigureOut">
              <a:rPr lang="en-US"/>
              <a:pPr>
                <a:defRPr/>
              </a:pPr>
              <a:t>11/29/2016</a:t>
            </a:fld>
            <a:endParaRPr lang="en-US"/>
          </a:p>
        </p:txBody>
      </p:sp>
      <p:sp>
        <p:nvSpPr>
          <p:cNvPr id="6" name="Rectangle 3"/>
          <p:cNvSpPr>
            <a:spLocks noGrp="1" noChangeArrowheads="1"/>
          </p:cNvSpPr>
          <p:nvPr>
            <p:ph type="sldNum" sz="quarter" idx="11"/>
          </p:nvPr>
        </p:nvSpPr>
        <p:spPr/>
        <p:txBody>
          <a:bodyPr/>
          <a:lstStyle>
            <a:lvl1pPr>
              <a:defRPr/>
            </a:lvl1pPr>
          </a:lstStyle>
          <a:p>
            <a:pPr>
              <a:defRPr/>
            </a:pPr>
            <a:fld id="{10F5EAA5-0B10-4650-BB20-978817312A2F}"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fld id="{925626EC-7316-4F81-956D-DF2632CD3663}" type="datetimeFigureOut">
              <a:rPr lang="en-US"/>
              <a:pPr>
                <a:defRPr/>
              </a:pPr>
              <a:t>11/29/2016</a:t>
            </a:fld>
            <a:endParaRPr lang="en-US"/>
          </a:p>
        </p:txBody>
      </p:sp>
      <p:sp>
        <p:nvSpPr>
          <p:cNvPr id="8" name="Rectangle 3"/>
          <p:cNvSpPr>
            <a:spLocks noGrp="1" noChangeArrowheads="1"/>
          </p:cNvSpPr>
          <p:nvPr>
            <p:ph type="sldNum" sz="quarter" idx="11"/>
          </p:nvPr>
        </p:nvSpPr>
        <p:spPr/>
        <p:txBody>
          <a:bodyPr/>
          <a:lstStyle>
            <a:lvl1pPr>
              <a:defRPr/>
            </a:lvl1pPr>
          </a:lstStyle>
          <a:p>
            <a:pPr>
              <a:defRPr/>
            </a:pPr>
            <a:fld id="{554BE151-5221-4047-AB2F-1A68EFE648A7}"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0362"/>
            <a:ext cx="8229600" cy="1143000"/>
          </a:xfrm>
        </p:spPr>
        <p:txBody>
          <a:bodyPr/>
          <a:lstStyle>
            <a:lvl1pPr>
              <a:defRPr>
                <a:solidFill>
                  <a:srgbClr val="F6DB3C"/>
                </a:solidFill>
              </a:defRPr>
            </a:lvl1pPr>
          </a:lstStyle>
          <a:p>
            <a:r>
              <a:rPr lang="en-US" dirty="0"/>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fld id="{C0EB26E9-4FB6-4528-BFDA-45B5B642057B}" type="datetimeFigureOut">
              <a:rPr lang="en-US"/>
              <a:pPr>
                <a:defRPr/>
              </a:pPr>
              <a:t>11/29/2016</a:t>
            </a:fld>
            <a:endParaRPr lang="en-US"/>
          </a:p>
        </p:txBody>
      </p:sp>
      <p:sp>
        <p:nvSpPr>
          <p:cNvPr id="4" name="Rectangle 3"/>
          <p:cNvSpPr>
            <a:spLocks noGrp="1" noChangeArrowheads="1"/>
          </p:cNvSpPr>
          <p:nvPr>
            <p:ph type="sldNum" sz="quarter" idx="11"/>
          </p:nvPr>
        </p:nvSpPr>
        <p:spPr/>
        <p:txBody>
          <a:bodyPr/>
          <a:lstStyle>
            <a:lvl1pPr>
              <a:defRPr/>
            </a:lvl1pPr>
          </a:lstStyle>
          <a:p>
            <a:pPr>
              <a:defRPr/>
            </a:pPr>
            <a:fld id="{ACC34C94-F37A-4880-AE01-CCE975CB3DED}"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fld id="{EB346CE6-3ADE-4273-96E2-549355A33CC9}" type="datetimeFigureOut">
              <a:rPr lang="en-US"/>
              <a:pPr>
                <a:defRPr/>
              </a:pPr>
              <a:t>11/29/2016</a:t>
            </a:fld>
            <a:endParaRPr lang="en-US"/>
          </a:p>
        </p:txBody>
      </p:sp>
      <p:sp>
        <p:nvSpPr>
          <p:cNvPr id="3" name="Rectangle 3"/>
          <p:cNvSpPr>
            <a:spLocks noGrp="1" noChangeArrowheads="1"/>
          </p:cNvSpPr>
          <p:nvPr>
            <p:ph type="sldNum" sz="quarter" idx="11"/>
          </p:nvPr>
        </p:nvSpPr>
        <p:spPr/>
        <p:txBody>
          <a:bodyPr/>
          <a:lstStyle>
            <a:lvl1pPr>
              <a:defRPr/>
            </a:lvl1pPr>
          </a:lstStyle>
          <a:p>
            <a:pPr>
              <a:defRPr/>
            </a:pPr>
            <a:fld id="{9D0AE581-D661-4D7D-BB55-EFC040D62471}"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fld id="{A3138AD6-164D-4F7A-9701-C7FB18A783C7}" type="datetimeFigureOut">
              <a:rPr lang="en-US"/>
              <a:pPr>
                <a:defRPr/>
              </a:pPr>
              <a:t>11/29/2016</a:t>
            </a:fld>
            <a:endParaRPr lang="en-US"/>
          </a:p>
        </p:txBody>
      </p:sp>
      <p:sp>
        <p:nvSpPr>
          <p:cNvPr id="6" name="Rectangle 3"/>
          <p:cNvSpPr>
            <a:spLocks noGrp="1" noChangeArrowheads="1"/>
          </p:cNvSpPr>
          <p:nvPr>
            <p:ph type="sldNum" sz="quarter" idx="11"/>
          </p:nvPr>
        </p:nvSpPr>
        <p:spPr/>
        <p:txBody>
          <a:bodyPr/>
          <a:lstStyle>
            <a:lvl1pPr>
              <a:defRPr/>
            </a:lvl1pPr>
          </a:lstStyle>
          <a:p>
            <a:pPr>
              <a:defRPr/>
            </a:pPr>
            <a:fld id="{D7DF5290-6F41-4330-BB77-24FB43BF6233}"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fld id="{9E8E62CB-9AF1-4379-92C3-6100C404D5F5}" type="datetimeFigureOut">
              <a:rPr lang="en-US"/>
              <a:pPr>
                <a:defRPr/>
              </a:pPr>
              <a:t>11/29/2016</a:t>
            </a:fld>
            <a:endParaRPr lang="en-US"/>
          </a:p>
        </p:txBody>
      </p:sp>
      <p:sp>
        <p:nvSpPr>
          <p:cNvPr id="6" name="Rectangle 3"/>
          <p:cNvSpPr>
            <a:spLocks noGrp="1" noChangeArrowheads="1"/>
          </p:cNvSpPr>
          <p:nvPr>
            <p:ph type="sldNum" sz="quarter" idx="11"/>
          </p:nvPr>
        </p:nvSpPr>
        <p:spPr/>
        <p:txBody>
          <a:bodyPr/>
          <a:lstStyle>
            <a:lvl1pPr>
              <a:defRPr/>
            </a:lvl1pPr>
          </a:lstStyle>
          <a:p>
            <a:pPr>
              <a:defRPr/>
            </a:pPr>
            <a:fld id="{F1CF4DB3-4BFD-4DB7-95F4-0ECF4FE65CB1}"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fld id="{B380CA16-6B5C-4AC8-9A2A-8E6792ADBE57}" type="datetimeFigureOut">
              <a:rPr lang="en-US"/>
              <a:pPr>
                <a:defRPr/>
              </a:pPr>
              <a:t>11/29/2016</a:t>
            </a:fld>
            <a:endParaRPr lang="en-US"/>
          </a:p>
        </p:txBody>
      </p:sp>
      <p:sp>
        <p:nvSpPr>
          <p:cNvPr id="399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B745F554-AA51-4ADF-B9D0-22B64EA6F7BF}"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399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399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399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39945"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399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399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39948"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3994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p>
        </p:txBody>
      </p:sp>
      <p:sp>
        <p:nvSpPr>
          <p:cNvPr id="3995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Lst>
  <p:transition spd="med" advClick="0">
    <p:fade/>
  </p:transition>
  <p:txStyles>
    <p:titleStyle>
      <a:lvl1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5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gif"/></Relationships>
</file>

<file path=ppt/slides/_rels/slide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video" Target="file:///C:\Users\Chris\Documents\Presentations\McMaster%20Physics\Final%20Exam%20-%20no%20captions.mp4" TargetMode="External"/><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62.gif"/></Relationships>
</file>

<file path=ppt/slides/_rels/slide8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259441" y="429197"/>
            <a:ext cx="8601739" cy="4166553"/>
          </a:xfrm>
        </p:spPr>
        <p:txBody>
          <a:bodyPr/>
          <a:lstStyle/>
          <a:p>
            <a:r>
              <a:rPr lang="en-US" dirty="0"/>
              <a:t>Build a Better Student</a:t>
            </a:r>
            <a:br>
              <a:rPr lang="en-US" dirty="0"/>
            </a:br>
            <a:r>
              <a:rPr lang="en-US" dirty="0"/>
              <a:t>Build a Better Teacher</a:t>
            </a:r>
            <a:br>
              <a:rPr lang="en-US" dirty="0"/>
            </a:br>
            <a:r>
              <a:rPr lang="en-US" sz="2800" dirty="0"/>
              <a:t/>
            </a:r>
            <a:br>
              <a:rPr lang="en-US" sz="2800" dirty="0"/>
            </a:br>
            <a:r>
              <a:rPr lang="en-US" sz="4000" dirty="0">
                <a:solidFill>
                  <a:schemeClr val="tx1"/>
                </a:solidFill>
              </a:rPr>
              <a:t>Revolutions in Teaching Physics</a:t>
            </a:r>
            <a:endParaRPr lang="en-US" dirty="0">
              <a:solidFill>
                <a:schemeClr val="tx1"/>
              </a:solidFill>
            </a:endParaRPr>
          </a:p>
        </p:txBody>
      </p:sp>
      <p:sp>
        <p:nvSpPr>
          <p:cNvPr id="6" name="Subtitle 5"/>
          <p:cNvSpPr>
            <a:spLocks noGrp="1"/>
          </p:cNvSpPr>
          <p:nvPr>
            <p:ph type="subTitle" sz="quarter" idx="1"/>
          </p:nvPr>
        </p:nvSpPr>
        <p:spPr>
          <a:xfrm>
            <a:off x="361950" y="5011387"/>
            <a:ext cx="8372475" cy="1656113"/>
          </a:xfrm>
        </p:spPr>
        <p:txBody>
          <a:bodyPr/>
          <a:lstStyle/>
          <a:p>
            <a:r>
              <a:rPr lang="en-US" dirty="0">
                <a:solidFill>
                  <a:srgbClr val="F6DB3C"/>
                </a:solidFill>
                <a:effectLst>
                  <a:outerShdw blurRad="38100" dist="38100" dir="2700000" algn="tl">
                    <a:srgbClr val="000000">
                      <a:alpha val="43137"/>
                    </a:srgbClr>
                  </a:outerShdw>
                </a:effectLst>
              </a:rPr>
              <a:t>Chris Meyer</a:t>
            </a:r>
          </a:p>
          <a:p>
            <a:r>
              <a:rPr lang="en-US" sz="2800" dirty="0">
                <a:effectLst>
                  <a:outerShdw blurRad="38100" dist="38100" dir="2700000" algn="tl">
                    <a:srgbClr val="000000">
                      <a:alpha val="43137"/>
                    </a:srgbClr>
                  </a:outerShdw>
                </a:effectLst>
              </a:rPr>
              <a:t>York Mills C. I., Toronto</a:t>
            </a:r>
          </a:p>
          <a:p>
            <a:r>
              <a:rPr lang="en-US" sz="2800" dirty="0">
                <a:effectLst>
                  <a:outerShdw blurRad="38100" dist="38100" dir="2700000" algn="tl">
                    <a:srgbClr val="000000">
                      <a:alpha val="43137"/>
                    </a:srgbClr>
                  </a:outerShdw>
                </a:effectLst>
              </a:rPr>
              <a:t>www.meyercreations.com/physics</a:t>
            </a:r>
          </a:p>
          <a:p>
            <a:endParaRPr lang="en-US" sz="2800" dirty="0">
              <a:effectLst>
                <a:outerShdw blurRad="38100" dist="38100" dir="2700000" algn="tl">
                  <a:srgbClr val="000000">
                    <a:alpha val="43137"/>
                  </a:srgbClr>
                </a:outerShdw>
              </a:effectLst>
            </a:endParaRPr>
          </a:p>
          <a:p>
            <a:endParaRPr lang="en-US" sz="2800" dirty="0">
              <a:effectLst>
                <a:outerShdw blurRad="38100" dist="38100" dir="2700000" algn="tl">
                  <a:srgbClr val="000000">
                    <a:alpha val="43137"/>
                  </a:srgbClr>
                </a:outerShdw>
              </a:effectLst>
            </a:endParaRPr>
          </a:p>
          <a:p>
            <a:endParaRPr lang="en-CA" dirty="0">
              <a:effectLst>
                <a:outerShdw blurRad="38100" dist="38100" dir="2700000" algn="tl">
                  <a:srgbClr val="000000">
                    <a:alpha val="43137"/>
                  </a:srgbClr>
                </a:outerShdw>
              </a:effectLst>
            </a:endParaRPr>
          </a:p>
        </p:txBody>
      </p:sp>
    </p:spTree>
  </p:cSld>
  <p:clrMapOvr>
    <a:masterClrMapping/>
  </p:clrMapOvr>
  <p:transition spd="med"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2.bp.blogspot.com/-xGySMr7E6lw/U53y7xeLq3I/AAAAAAAAYSI/pp0_2X9aQvQ/s640/The_Feynman_Lectures_on_Physics.jpg"/>
          <p:cNvPicPr>
            <a:picLocks noChangeAspect="1" noChangeArrowheads="1"/>
          </p:cNvPicPr>
          <p:nvPr/>
        </p:nvPicPr>
        <p:blipFill>
          <a:blip r:embed="rId3" cstate="print"/>
          <a:srcRect/>
          <a:stretch>
            <a:fillRect/>
          </a:stretch>
        </p:blipFill>
        <p:spPr bwMode="auto">
          <a:xfrm>
            <a:off x="0" y="-304800"/>
            <a:ext cx="9144000" cy="7800976"/>
          </a:xfrm>
          <a:prstGeom prst="rect">
            <a:avLst/>
          </a:prstGeom>
          <a:noFill/>
        </p:spPr>
      </p:pic>
    </p:spTree>
  </p:cSld>
  <p:clrMapOvr>
    <a:masterClrMapping/>
  </p:clrMapOvr>
  <p:transition spd="med" advClick="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4831307" cy="6858000"/>
          </a:xfrm>
          <a:prstGeom prst="rect">
            <a:avLst/>
          </a:prstGeom>
          <a:solidFill>
            <a:srgbClr val="4D4D4D"/>
          </a:solidFill>
          <a:ln w="9525" cap="flat" cmpd="sng" algn="ctr">
            <a:solidFill>
              <a:srgbClr val="4D4D4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3" name="Content Placeholder 2"/>
          <p:cNvSpPr>
            <a:spLocks noGrp="1"/>
          </p:cNvSpPr>
          <p:nvPr>
            <p:ph sz="half" idx="4294967295"/>
          </p:nvPr>
        </p:nvSpPr>
        <p:spPr>
          <a:xfrm>
            <a:off x="95536" y="178154"/>
            <a:ext cx="4613275" cy="6570662"/>
          </a:xfrm>
          <a:solidFill>
            <a:srgbClr val="4D4D4D"/>
          </a:solidFill>
        </p:spPr>
        <p:txBody>
          <a:bodyPr/>
          <a:lstStyle/>
          <a:p>
            <a:pPr marL="0" indent="0" algn="ctr">
              <a:buNone/>
            </a:pPr>
            <a:r>
              <a:rPr lang="en-US" sz="4000" dirty="0"/>
              <a:t>“There were </a:t>
            </a:r>
            <a:r>
              <a:rPr lang="en-US" sz="4000" dirty="0">
                <a:solidFill>
                  <a:srgbClr val="FFD629"/>
                </a:solidFill>
              </a:rPr>
              <a:t>one or two dozen students </a:t>
            </a:r>
            <a:r>
              <a:rPr lang="en-US" sz="4000" dirty="0"/>
              <a:t>who – very surprisingly – understood almost everything … </a:t>
            </a:r>
          </a:p>
        </p:txBody>
      </p:sp>
      <p:pic>
        <p:nvPicPr>
          <p:cNvPr id="5" name="Picture 2" descr="http://www.eleves.ens.fr/home/harazi/pic.jpg"/>
          <p:cNvPicPr>
            <a:picLocks noGrp="1" noChangeAspect="1" noChangeArrowheads="1"/>
          </p:cNvPicPr>
          <p:nvPr>
            <p:ph sz="half" idx="4294967295"/>
          </p:nvPr>
        </p:nvPicPr>
        <p:blipFill>
          <a:blip r:embed="rId3" cstate="print"/>
          <a:srcRect l="17160" r="9369"/>
          <a:stretch>
            <a:fillRect/>
          </a:stretch>
        </p:blipFill>
        <p:spPr bwMode="auto">
          <a:xfrm>
            <a:off x="4803775" y="0"/>
            <a:ext cx="4340225" cy="6858000"/>
          </a:xfrm>
          <a:prstGeom prst="rect">
            <a:avLst/>
          </a:prstGeom>
          <a:noFill/>
        </p:spPr>
      </p:pic>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4831307" cy="6858000"/>
          </a:xfrm>
          <a:prstGeom prst="rect">
            <a:avLst/>
          </a:prstGeom>
          <a:solidFill>
            <a:srgbClr val="4D4D4D"/>
          </a:solidFill>
          <a:ln w="9525" cap="flat" cmpd="sng" algn="ctr">
            <a:solidFill>
              <a:srgbClr val="4D4D4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3" name="Content Placeholder 2"/>
          <p:cNvSpPr>
            <a:spLocks noGrp="1"/>
          </p:cNvSpPr>
          <p:nvPr>
            <p:ph sz="half" idx="4294967295"/>
          </p:nvPr>
        </p:nvSpPr>
        <p:spPr>
          <a:xfrm>
            <a:off x="95536" y="178154"/>
            <a:ext cx="4613275" cy="6570662"/>
          </a:xfrm>
          <a:solidFill>
            <a:srgbClr val="4D4D4D"/>
          </a:solidFill>
        </p:spPr>
        <p:txBody>
          <a:bodyPr/>
          <a:lstStyle/>
          <a:p>
            <a:pPr marL="0" indent="0" algn="ctr">
              <a:buNone/>
            </a:pPr>
            <a:r>
              <a:rPr lang="en-US" sz="4000" dirty="0"/>
              <a:t>“…These people have now, I believe, a first-rate background in physics – and</a:t>
            </a:r>
            <a:r>
              <a:rPr lang="en-US" sz="4000" dirty="0">
                <a:solidFill>
                  <a:srgbClr val="FFC000"/>
                </a:solidFill>
              </a:rPr>
              <a:t> they are, after all, the ones I was trying to get at.</a:t>
            </a:r>
            <a:r>
              <a:rPr lang="en-US" sz="4000" dirty="0"/>
              <a:t>”</a:t>
            </a:r>
            <a:endParaRPr lang="en-CA" sz="4000" dirty="0"/>
          </a:p>
        </p:txBody>
      </p:sp>
      <p:pic>
        <p:nvPicPr>
          <p:cNvPr id="5" name="Picture 2" descr="http://www.eleves.ens.fr/home/harazi/pic.jpg"/>
          <p:cNvPicPr>
            <a:picLocks noGrp="1" noChangeAspect="1" noChangeArrowheads="1"/>
          </p:cNvPicPr>
          <p:nvPr>
            <p:ph sz="half" idx="4294967295"/>
          </p:nvPr>
        </p:nvPicPr>
        <p:blipFill>
          <a:blip r:embed="rId3" cstate="print"/>
          <a:srcRect l="17160" r="9369"/>
          <a:stretch>
            <a:fillRect/>
          </a:stretch>
        </p:blipFill>
        <p:spPr bwMode="auto">
          <a:xfrm>
            <a:off x="4803775" y="0"/>
            <a:ext cx="4340225" cy="6858000"/>
          </a:xfrm>
          <a:prstGeom prst="rect">
            <a:avLst/>
          </a:prstGeom>
          <a:noFill/>
        </p:spPr>
      </p:pic>
    </p:spTree>
  </p:cSld>
  <p:clrMapOvr>
    <a:masterClrMapping/>
  </p:clrMapOvr>
  <p:transition spd="med" advClick="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464024" y="1190805"/>
            <a:ext cx="8338782" cy="1920875"/>
          </a:xfrm>
        </p:spPr>
        <p:txBody>
          <a:bodyPr/>
          <a:lstStyle/>
          <a:p>
            <a:r>
              <a:rPr lang="en-US" sz="6600" dirty="0"/>
              <a:t>How well is the material presented?</a:t>
            </a:r>
            <a:endParaRPr lang="en-CA" sz="6600" dirty="0"/>
          </a:p>
        </p:txBody>
      </p:sp>
      <p:sp>
        <p:nvSpPr>
          <p:cNvPr id="3" name="Subtitle 2"/>
          <p:cNvSpPr>
            <a:spLocks noGrp="1"/>
          </p:cNvSpPr>
          <p:nvPr>
            <p:ph type="subTitle" sz="quarter" idx="1"/>
          </p:nvPr>
        </p:nvSpPr>
        <p:spPr>
          <a:xfrm>
            <a:off x="313899" y="3531349"/>
            <a:ext cx="8447963" cy="1752600"/>
          </a:xfrm>
        </p:spPr>
        <p:txBody>
          <a:bodyPr/>
          <a:lstStyle/>
          <a:p>
            <a:r>
              <a:rPr lang="en-US" sz="6600" dirty="0"/>
              <a:t>How well are students learning?</a:t>
            </a:r>
            <a:endParaRPr lang="en-CA" sz="6600" dirty="0"/>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5636525" y="0"/>
            <a:ext cx="3507475" cy="6858000"/>
          </a:xfrm>
          <a:prstGeom prst="rect">
            <a:avLst/>
          </a:prstGeom>
          <a:solidFill>
            <a:schemeClr val="tx2">
              <a:lumMod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pic>
        <p:nvPicPr>
          <p:cNvPr id="5" name="Picture 2"/>
          <p:cNvPicPr>
            <a:picLocks noChangeAspect="1" noChangeArrowheads="1"/>
          </p:cNvPicPr>
          <p:nvPr/>
        </p:nvPicPr>
        <p:blipFill>
          <a:blip r:embed="rId3" cstate="print">
            <a:lum bright="-10000"/>
          </a:blip>
          <a:srcRect l="29594" t="8556" r="30368" b="54272"/>
          <a:stretch>
            <a:fillRect/>
          </a:stretch>
        </p:blipFill>
        <p:spPr bwMode="auto">
          <a:xfrm>
            <a:off x="0" y="0"/>
            <a:ext cx="5636524" cy="6858000"/>
          </a:xfrm>
          <a:prstGeom prst="rect">
            <a:avLst/>
          </a:prstGeom>
          <a:noFill/>
          <a:ln w="9525">
            <a:noFill/>
            <a:round/>
            <a:headEnd/>
            <a:tailEnd/>
          </a:ln>
        </p:spPr>
      </p:pic>
      <p:sp>
        <p:nvSpPr>
          <p:cNvPr id="10251" name="TextBox 17"/>
          <p:cNvSpPr txBox="1">
            <a:spLocks noChangeArrowheads="1"/>
          </p:cNvSpPr>
          <p:nvPr/>
        </p:nvSpPr>
        <p:spPr bwMode="auto">
          <a:xfrm>
            <a:off x="-1" y="6027003"/>
            <a:ext cx="5650173" cy="830997"/>
          </a:xfrm>
          <a:prstGeom prst="rect">
            <a:avLst/>
          </a:prstGeom>
          <a:solidFill>
            <a:srgbClr val="000000">
              <a:alpha val="72157"/>
            </a:srgbClr>
          </a:solidFill>
          <a:ln w="9525">
            <a:noFill/>
            <a:miter lim="800000"/>
            <a:headEnd/>
            <a:tailEnd/>
          </a:ln>
        </p:spPr>
        <p:txBody>
          <a:bodyPr wrap="square">
            <a:spAutoFit/>
          </a:bodyPr>
          <a:lstStyle/>
          <a:p>
            <a:pPr algn="ctr"/>
            <a:r>
              <a:rPr lang="en-US" sz="4800" b="1" dirty="0">
                <a:solidFill>
                  <a:srgbClr val="FFC000"/>
                </a:solidFill>
                <a:effectLst>
                  <a:outerShdw blurRad="38100" dist="38100" dir="2700000" algn="tl">
                    <a:srgbClr val="000000">
                      <a:alpha val="43137"/>
                    </a:srgbClr>
                  </a:outerShdw>
                </a:effectLst>
                <a:latin typeface="Arial" pitchFamily="34" charset="0"/>
                <a:cs typeface="Arial" pitchFamily="34" charset="0"/>
              </a:rPr>
              <a:t>Typical Student</a:t>
            </a:r>
          </a:p>
        </p:txBody>
      </p:sp>
      <p:grpSp>
        <p:nvGrpSpPr>
          <p:cNvPr id="2" name="Group 26"/>
          <p:cNvGrpSpPr>
            <a:grpSpLocks/>
          </p:cNvGrpSpPr>
          <p:nvPr/>
        </p:nvGrpSpPr>
        <p:grpSpPr bwMode="auto">
          <a:xfrm>
            <a:off x="3262584" y="76200"/>
            <a:ext cx="5308164" cy="1624612"/>
            <a:chOff x="3086103" y="2472732"/>
            <a:chExt cx="4288964" cy="1625409"/>
          </a:xfrm>
        </p:grpSpPr>
        <p:cxnSp>
          <p:nvCxnSpPr>
            <p:cNvPr id="25" name="Straight Arrow Connector 14"/>
            <p:cNvCxnSpPr>
              <a:cxnSpLocks noChangeShapeType="1"/>
            </p:cNvCxnSpPr>
            <p:nvPr/>
          </p:nvCxnSpPr>
          <p:spPr bwMode="auto">
            <a:xfrm>
              <a:off x="3357635" y="3379791"/>
              <a:ext cx="2017851" cy="0"/>
            </a:xfrm>
            <a:prstGeom prst="straightConnector1">
              <a:avLst/>
            </a:prstGeom>
            <a:noFill/>
            <a:ln w="57150" algn="ctr">
              <a:solidFill>
                <a:srgbClr val="F6DB3C"/>
              </a:solidFill>
              <a:round/>
              <a:headEnd type="arrow" w="med" len="med"/>
              <a:tailEnd/>
            </a:ln>
          </p:spPr>
        </p:cxnSp>
        <p:sp>
          <p:nvSpPr>
            <p:cNvPr id="26" name="TextBox 15"/>
            <p:cNvSpPr txBox="1">
              <a:spLocks noChangeArrowheads="1"/>
            </p:cNvSpPr>
            <p:nvPr/>
          </p:nvSpPr>
          <p:spPr bwMode="auto">
            <a:xfrm>
              <a:off x="5475536" y="2472732"/>
              <a:ext cx="1793201" cy="1200918"/>
            </a:xfrm>
            <a:prstGeom prst="rect">
              <a:avLst/>
            </a:prstGeom>
            <a:noFill/>
            <a:ln w="9525">
              <a:noFill/>
              <a:miter lim="800000"/>
              <a:headEnd/>
              <a:tailEnd/>
            </a:ln>
          </p:spPr>
          <p:txBody>
            <a:bodyPr wrap="square">
              <a:spAutoFit/>
            </a:bodyPr>
            <a:lstStyle/>
            <a:p>
              <a:r>
                <a:rPr lang="en-US" sz="3600" b="1" dirty="0">
                  <a:effectLst>
                    <a:outerShdw blurRad="38100" dist="38100" dir="2700000" algn="tl">
                      <a:srgbClr val="000000">
                        <a:alpha val="43137"/>
                      </a:srgbClr>
                    </a:outerShdw>
                  </a:effectLst>
                  <a:latin typeface="Arial" pitchFamily="34" charset="0"/>
                  <a:cs typeface="Arial" pitchFamily="34" charset="0"/>
                </a:rPr>
                <a:t>Physics Wisdom</a:t>
              </a:r>
            </a:p>
          </p:txBody>
        </p:sp>
        <p:grpSp>
          <p:nvGrpSpPr>
            <p:cNvPr id="3" name="Group 19"/>
            <p:cNvGrpSpPr>
              <a:grpSpLocks/>
            </p:cNvGrpSpPr>
            <p:nvPr/>
          </p:nvGrpSpPr>
          <p:grpSpPr bwMode="auto">
            <a:xfrm flipV="1">
              <a:off x="3086103" y="3605810"/>
              <a:ext cx="4288964" cy="492331"/>
              <a:chOff x="4071274" y="3793668"/>
              <a:chExt cx="3135135" cy="792832"/>
            </a:xfrm>
          </p:grpSpPr>
          <p:sp>
            <p:nvSpPr>
              <p:cNvPr id="28" name="Freeform 21"/>
              <p:cNvSpPr>
                <a:spLocks/>
              </p:cNvSpPr>
              <p:nvPr/>
            </p:nvSpPr>
            <p:spPr bwMode="auto">
              <a:xfrm>
                <a:off x="4071274" y="3793668"/>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57150" cap="flat" cmpd="sng" algn="ctr">
                <a:solidFill>
                  <a:schemeClr val="tx1"/>
                </a:solidFill>
                <a:prstDash val="solid"/>
                <a:round/>
                <a:headEnd type="none" w="med" len="med"/>
                <a:tailEnd type="none" w="med" len="med"/>
              </a:ln>
            </p:spPr>
            <p:txBody>
              <a:bodyPr/>
              <a:lstStyle/>
              <a:p>
                <a:endParaRPr lang="en-CA"/>
              </a:p>
            </p:txBody>
          </p:sp>
          <p:sp>
            <p:nvSpPr>
              <p:cNvPr id="29" name="Freeform 22"/>
              <p:cNvSpPr>
                <a:spLocks/>
              </p:cNvSpPr>
              <p:nvPr/>
            </p:nvSpPr>
            <p:spPr bwMode="auto">
              <a:xfrm>
                <a:off x="4855062" y="3815436"/>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57150" cap="flat" cmpd="sng" algn="ctr">
                <a:solidFill>
                  <a:schemeClr val="tx1"/>
                </a:solidFill>
                <a:prstDash val="solid"/>
                <a:round/>
                <a:headEnd type="none" w="med" len="med"/>
                <a:tailEnd type="none" w="med" len="med"/>
              </a:ln>
            </p:spPr>
            <p:txBody>
              <a:bodyPr/>
              <a:lstStyle/>
              <a:p>
                <a:endParaRPr lang="en-CA"/>
              </a:p>
            </p:txBody>
          </p:sp>
          <p:sp>
            <p:nvSpPr>
              <p:cNvPr id="30" name="Freeform 23"/>
              <p:cNvSpPr>
                <a:spLocks/>
              </p:cNvSpPr>
              <p:nvPr/>
            </p:nvSpPr>
            <p:spPr bwMode="auto">
              <a:xfrm>
                <a:off x="5638850" y="383720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57150" cap="flat" cmpd="sng" algn="ctr">
                <a:solidFill>
                  <a:schemeClr val="tx1"/>
                </a:solidFill>
                <a:prstDash val="solid"/>
                <a:round/>
                <a:headEnd type="none" w="med" len="med"/>
                <a:tailEnd type="none" w="med" len="med"/>
              </a:ln>
            </p:spPr>
            <p:txBody>
              <a:bodyPr/>
              <a:lstStyle/>
              <a:p>
                <a:endParaRPr lang="en-CA"/>
              </a:p>
            </p:txBody>
          </p:sp>
          <p:sp>
            <p:nvSpPr>
              <p:cNvPr id="31" name="Freeform 24"/>
              <p:cNvSpPr>
                <a:spLocks/>
              </p:cNvSpPr>
              <p:nvPr/>
            </p:nvSpPr>
            <p:spPr bwMode="auto">
              <a:xfrm>
                <a:off x="6422638" y="3858972"/>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57150" cap="flat" cmpd="sng" algn="ctr">
                <a:solidFill>
                  <a:schemeClr val="tx1"/>
                </a:solidFill>
                <a:prstDash val="solid"/>
                <a:round/>
                <a:headEnd type="none" w="med" len="med"/>
                <a:tailEnd type="none" w="med" len="med"/>
              </a:ln>
            </p:spPr>
            <p:txBody>
              <a:bodyPr/>
              <a:lstStyle/>
              <a:p>
                <a:endParaRPr lang="en-CA"/>
              </a:p>
            </p:txBody>
          </p:sp>
        </p:grpSp>
      </p:grpSp>
      <p:grpSp>
        <p:nvGrpSpPr>
          <p:cNvPr id="4" name="Group 22"/>
          <p:cNvGrpSpPr/>
          <p:nvPr/>
        </p:nvGrpSpPr>
        <p:grpSpPr>
          <a:xfrm>
            <a:off x="1107854" y="778418"/>
            <a:ext cx="2165272" cy="1821040"/>
            <a:chOff x="1107854" y="778418"/>
            <a:chExt cx="2165272" cy="1821040"/>
          </a:xfrm>
        </p:grpSpPr>
        <p:sp>
          <p:nvSpPr>
            <p:cNvPr id="17" name="Chord 16"/>
            <p:cNvSpPr/>
            <p:nvPr/>
          </p:nvSpPr>
          <p:spPr bwMode="auto">
            <a:xfrm rot="5145313">
              <a:off x="1279970" y="606302"/>
              <a:ext cx="1821040" cy="2165272"/>
            </a:xfrm>
            <a:prstGeom prst="chord">
              <a:avLst>
                <a:gd name="adj1" fmla="val 4539896"/>
                <a:gd name="adj2" fmla="val 16200000"/>
              </a:avLst>
            </a:prstGeom>
            <a:solidFill>
              <a:srgbClr val="000000">
                <a:alpha val="43922"/>
              </a:srgbClr>
            </a:solidFill>
            <a:ln w="57150" cap="flat" cmpd="sng" algn="ctr">
              <a:solidFill>
                <a:srgbClr val="FF0000"/>
              </a:solidFill>
              <a:prstDash val="solid"/>
              <a:round/>
              <a:headEnd type="none" w="med" len="med"/>
              <a:tailEnd type="none" w="med" len="med"/>
            </a:ln>
            <a:effectLst/>
          </p:spPr>
          <p:txBody>
            <a:bodyPr/>
            <a:lstStyle/>
            <a:p>
              <a:pPr>
                <a:defRPr/>
              </a:pPr>
              <a:endParaRPr lang="en-US" dirty="0">
                <a:ln w="38100">
                  <a:solidFill>
                    <a:srgbClr val="000000"/>
                  </a:solidFill>
                </a:ln>
              </a:endParaRPr>
            </a:p>
          </p:txBody>
        </p:sp>
        <p:sp>
          <p:nvSpPr>
            <p:cNvPr id="20" name="TextBox 19"/>
            <p:cNvSpPr txBox="1"/>
            <p:nvPr/>
          </p:nvSpPr>
          <p:spPr>
            <a:xfrm>
              <a:off x="1692324" y="832513"/>
              <a:ext cx="791570" cy="1015663"/>
            </a:xfrm>
            <a:prstGeom prst="rect">
              <a:avLst/>
            </a:prstGeom>
            <a:noFill/>
          </p:spPr>
          <p:txBody>
            <a:bodyPr wrap="square" rtlCol="0">
              <a:spAutoFit/>
            </a:bodyPr>
            <a:lstStyle/>
            <a:p>
              <a:r>
                <a:rPr lang="en-US" sz="6000" b="1" dirty="0">
                  <a:effectLst>
                    <a:outerShdw blurRad="38100" dist="38100" dir="2700000" algn="tl">
                      <a:srgbClr val="000000">
                        <a:alpha val="43137"/>
                      </a:srgbClr>
                    </a:outerShdw>
                  </a:effectLst>
                  <a:latin typeface="Arial" pitchFamily="34" charset="0"/>
                  <a:cs typeface="Arial" pitchFamily="34" charset="0"/>
                </a:rPr>
                <a:t>?</a:t>
              </a:r>
              <a:endParaRPr lang="en-CA" sz="6000" b="1" dirty="0">
                <a:effectLst>
                  <a:outerShdw blurRad="38100" dist="38100" dir="2700000" algn="tl">
                    <a:srgbClr val="000000">
                      <a:alpha val="43137"/>
                    </a:srgbClr>
                  </a:outerShdw>
                </a:effectLst>
                <a:latin typeface="Arial" pitchFamily="34" charset="0"/>
                <a:cs typeface="Arial" pitchFamily="34" charset="0"/>
              </a:endParaRPr>
            </a:p>
          </p:txBody>
        </p:sp>
      </p:gr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Grp="1" noChangeAspect="1" noChangeArrowheads="1"/>
          </p:cNvPicPr>
          <p:nvPr>
            <p:ph sz="half" idx="1"/>
          </p:nvPr>
        </p:nvPicPr>
        <p:blipFill>
          <a:blip r:embed="rId3" cstate="print"/>
          <a:srcRect l="53416" t="18241" r="9654" b="39972"/>
          <a:stretch>
            <a:fillRect/>
          </a:stretch>
        </p:blipFill>
        <p:spPr bwMode="auto">
          <a:xfrm>
            <a:off x="4026090" y="1475723"/>
            <a:ext cx="5117911" cy="4632811"/>
          </a:xfrm>
          <a:prstGeom prst="rect">
            <a:avLst/>
          </a:prstGeom>
          <a:noFill/>
          <a:ln w="9525">
            <a:noFill/>
            <a:miter lim="800000"/>
            <a:headEnd/>
            <a:tailEnd/>
          </a:ln>
          <a:effectLst/>
        </p:spPr>
      </p:pic>
      <p:sp>
        <p:nvSpPr>
          <p:cNvPr id="14" name="TextBox 13"/>
          <p:cNvSpPr txBox="1"/>
          <p:nvPr/>
        </p:nvSpPr>
        <p:spPr>
          <a:xfrm>
            <a:off x="8245525" y="2008491"/>
            <a:ext cx="573206" cy="646331"/>
          </a:xfrm>
          <a:prstGeom prst="rect">
            <a:avLst/>
          </a:prstGeom>
          <a:solidFill>
            <a:schemeClr val="tx1"/>
          </a:solidFill>
        </p:spPr>
        <p:txBody>
          <a:bodyPr wrap="square" rtlCol="0">
            <a:spAutoFit/>
          </a:bodyPr>
          <a:lstStyle/>
          <a:p>
            <a:r>
              <a:rPr lang="en-US" sz="3600" b="1" dirty="0">
                <a:solidFill>
                  <a:schemeClr val="bg2"/>
                </a:solidFill>
                <a:latin typeface="Arial" pitchFamily="34" charset="0"/>
                <a:cs typeface="Arial" pitchFamily="34" charset="0"/>
              </a:rPr>
              <a:t>B</a:t>
            </a:r>
            <a:endParaRPr lang="en-CA" sz="3600" b="1" dirty="0">
              <a:solidFill>
                <a:schemeClr val="bg2"/>
              </a:solidFill>
              <a:latin typeface="Arial" pitchFamily="34" charset="0"/>
              <a:cs typeface="Arial" pitchFamily="34" charset="0"/>
            </a:endParaRPr>
          </a:p>
        </p:txBody>
      </p:sp>
      <p:sp>
        <p:nvSpPr>
          <p:cNvPr id="15" name="TextBox 14"/>
          <p:cNvSpPr txBox="1"/>
          <p:nvPr/>
        </p:nvSpPr>
        <p:spPr>
          <a:xfrm>
            <a:off x="7929351" y="3798622"/>
            <a:ext cx="686942" cy="646331"/>
          </a:xfrm>
          <a:prstGeom prst="rect">
            <a:avLst/>
          </a:prstGeom>
          <a:solidFill>
            <a:schemeClr val="tx1"/>
          </a:solidFill>
        </p:spPr>
        <p:txBody>
          <a:bodyPr wrap="square" rtlCol="0">
            <a:spAutoFit/>
          </a:bodyPr>
          <a:lstStyle/>
          <a:p>
            <a:r>
              <a:rPr lang="en-US" sz="3600" b="1" dirty="0">
                <a:solidFill>
                  <a:schemeClr val="bg2"/>
                </a:solidFill>
                <a:latin typeface="Arial" pitchFamily="34" charset="0"/>
                <a:cs typeface="Arial" pitchFamily="34" charset="0"/>
              </a:rPr>
              <a:t>C</a:t>
            </a:r>
            <a:endParaRPr lang="en-CA" sz="3600" b="1" dirty="0">
              <a:solidFill>
                <a:schemeClr val="bg2"/>
              </a:solidFill>
              <a:latin typeface="Arial" pitchFamily="34" charset="0"/>
              <a:cs typeface="Arial" pitchFamily="34" charset="0"/>
            </a:endParaRPr>
          </a:p>
        </p:txBody>
      </p:sp>
      <p:sp>
        <p:nvSpPr>
          <p:cNvPr id="16" name="TextBox 15"/>
          <p:cNvSpPr txBox="1"/>
          <p:nvPr/>
        </p:nvSpPr>
        <p:spPr>
          <a:xfrm>
            <a:off x="8291018" y="4769891"/>
            <a:ext cx="573206" cy="646331"/>
          </a:xfrm>
          <a:prstGeom prst="rect">
            <a:avLst/>
          </a:prstGeom>
          <a:solidFill>
            <a:schemeClr val="tx1"/>
          </a:solidFill>
        </p:spPr>
        <p:txBody>
          <a:bodyPr wrap="square" rtlCol="0">
            <a:spAutoFit/>
          </a:bodyPr>
          <a:lstStyle/>
          <a:p>
            <a:r>
              <a:rPr lang="en-US" sz="3600" b="1" dirty="0">
                <a:solidFill>
                  <a:schemeClr val="bg2"/>
                </a:solidFill>
                <a:latin typeface="Arial" pitchFamily="34" charset="0"/>
                <a:cs typeface="Arial" pitchFamily="34" charset="0"/>
              </a:rPr>
              <a:t>D</a:t>
            </a:r>
            <a:endParaRPr lang="en-CA" sz="3600" b="1" dirty="0">
              <a:solidFill>
                <a:schemeClr val="bg2"/>
              </a:solidFill>
              <a:latin typeface="Arial" pitchFamily="34" charset="0"/>
              <a:cs typeface="Arial" pitchFamily="34" charset="0"/>
            </a:endParaRPr>
          </a:p>
        </p:txBody>
      </p:sp>
      <p:sp>
        <p:nvSpPr>
          <p:cNvPr id="17" name="TextBox 16"/>
          <p:cNvSpPr txBox="1"/>
          <p:nvPr/>
        </p:nvSpPr>
        <p:spPr>
          <a:xfrm>
            <a:off x="7242414" y="5456324"/>
            <a:ext cx="573206" cy="646331"/>
          </a:xfrm>
          <a:prstGeom prst="rect">
            <a:avLst/>
          </a:prstGeom>
          <a:solidFill>
            <a:schemeClr val="tx1"/>
          </a:solidFill>
        </p:spPr>
        <p:txBody>
          <a:bodyPr wrap="square" rtlCol="0">
            <a:spAutoFit/>
          </a:bodyPr>
          <a:lstStyle/>
          <a:p>
            <a:r>
              <a:rPr lang="en-US" sz="3600" b="1" dirty="0">
                <a:solidFill>
                  <a:schemeClr val="bg2"/>
                </a:solidFill>
                <a:latin typeface="Arial" pitchFamily="34" charset="0"/>
                <a:cs typeface="Arial" pitchFamily="34" charset="0"/>
              </a:rPr>
              <a:t>E</a:t>
            </a:r>
            <a:endParaRPr lang="en-CA" sz="3600" b="1" dirty="0">
              <a:solidFill>
                <a:schemeClr val="bg2"/>
              </a:solidFill>
              <a:latin typeface="Arial" pitchFamily="34" charset="0"/>
              <a:cs typeface="Arial" pitchFamily="34" charset="0"/>
            </a:endParaRPr>
          </a:p>
        </p:txBody>
      </p:sp>
      <p:sp>
        <p:nvSpPr>
          <p:cNvPr id="13" name="TextBox 12"/>
          <p:cNvSpPr txBox="1"/>
          <p:nvPr/>
        </p:nvSpPr>
        <p:spPr>
          <a:xfrm>
            <a:off x="7028599" y="1487603"/>
            <a:ext cx="573206" cy="646331"/>
          </a:xfrm>
          <a:prstGeom prst="rect">
            <a:avLst/>
          </a:prstGeom>
          <a:solidFill>
            <a:schemeClr val="tx1"/>
          </a:solidFill>
        </p:spPr>
        <p:txBody>
          <a:bodyPr wrap="square" rtlCol="0">
            <a:spAutoFit/>
          </a:bodyPr>
          <a:lstStyle/>
          <a:p>
            <a:r>
              <a:rPr lang="en-US" sz="3600" b="1" dirty="0">
                <a:solidFill>
                  <a:schemeClr val="bg2"/>
                </a:solidFill>
                <a:latin typeface="Arial" pitchFamily="34" charset="0"/>
                <a:cs typeface="Arial" pitchFamily="34" charset="0"/>
              </a:rPr>
              <a:t>A</a:t>
            </a:r>
            <a:endParaRPr lang="en-CA" sz="3600" b="1" dirty="0">
              <a:solidFill>
                <a:schemeClr val="bg2"/>
              </a:solidFill>
              <a:latin typeface="Arial" pitchFamily="34" charset="0"/>
              <a:cs typeface="Arial" pitchFamily="34" charset="0"/>
            </a:endParaRPr>
          </a:p>
        </p:txBody>
      </p:sp>
      <p:sp>
        <p:nvSpPr>
          <p:cNvPr id="2" name="Title 1"/>
          <p:cNvSpPr>
            <a:spLocks noGrp="1"/>
          </p:cNvSpPr>
          <p:nvPr>
            <p:ph type="title"/>
          </p:nvPr>
        </p:nvSpPr>
        <p:spPr/>
        <p:txBody>
          <a:bodyPr/>
          <a:lstStyle/>
          <a:p>
            <a:pPr>
              <a:defRPr/>
            </a:pPr>
            <a:r>
              <a:rPr lang="en-US" sz="6000" dirty="0">
                <a:solidFill>
                  <a:srgbClr val="FFD629"/>
                </a:solidFill>
              </a:rPr>
              <a:t>Question Time!</a:t>
            </a:r>
          </a:p>
        </p:txBody>
      </p:sp>
      <p:sp>
        <p:nvSpPr>
          <p:cNvPr id="5" name="Content Placeholder 4"/>
          <p:cNvSpPr>
            <a:spLocks noGrp="1"/>
          </p:cNvSpPr>
          <p:nvPr>
            <p:ph sz="half" idx="2"/>
          </p:nvPr>
        </p:nvSpPr>
        <p:spPr>
          <a:xfrm>
            <a:off x="218365" y="1204415"/>
            <a:ext cx="3862316" cy="5346510"/>
          </a:xfrm>
        </p:spPr>
        <p:txBody>
          <a:bodyPr/>
          <a:lstStyle/>
          <a:p>
            <a:pPr marL="0" indent="0" algn="ctr">
              <a:buNone/>
            </a:pPr>
            <a:r>
              <a:rPr lang="en-US" sz="3200" dirty="0"/>
              <a:t>A ball on a string is swung in a horizontal circle.</a:t>
            </a:r>
          </a:p>
          <a:p>
            <a:pPr marL="0" indent="0" algn="ctr">
              <a:buNone/>
            </a:pPr>
            <a:r>
              <a:rPr lang="en-US" sz="3200" dirty="0"/>
              <a:t>At point P, the string breaks.</a:t>
            </a:r>
          </a:p>
          <a:p>
            <a:pPr marL="0" indent="0" algn="ctr">
              <a:buNone/>
            </a:pPr>
            <a:r>
              <a:rPr lang="en-US" sz="3200" dirty="0">
                <a:solidFill>
                  <a:srgbClr val="92D050"/>
                </a:solidFill>
              </a:rPr>
              <a:t>Which path </a:t>
            </a:r>
            <a:r>
              <a:rPr lang="en-US" sz="3200" dirty="0"/>
              <a:t>would the ball most closely follow, observed from above?</a:t>
            </a:r>
            <a:endParaRPr lang="en-CA" sz="3200" dirty="0"/>
          </a:p>
        </p:txBody>
      </p:sp>
      <p:sp>
        <p:nvSpPr>
          <p:cNvPr id="7" name="Freeform 6"/>
          <p:cNvSpPr/>
          <p:nvPr/>
        </p:nvSpPr>
        <p:spPr bwMode="auto">
          <a:xfrm>
            <a:off x="6607791" y="1965278"/>
            <a:ext cx="750625" cy="2585473"/>
          </a:xfrm>
          <a:custGeom>
            <a:avLst/>
            <a:gdLst>
              <a:gd name="connsiteX0" fmla="*/ 0 w 832514"/>
              <a:gd name="connsiteY0" fmla="*/ 2279176 h 2279176"/>
              <a:gd name="connsiteX1" fmla="*/ 682388 w 832514"/>
              <a:gd name="connsiteY1" fmla="*/ 1269242 h 2279176"/>
              <a:gd name="connsiteX2" fmla="*/ 832514 w 832514"/>
              <a:gd name="connsiteY2" fmla="*/ 0 h 2279176"/>
              <a:gd name="connsiteX0" fmla="*/ 0 w 832514"/>
              <a:gd name="connsiteY0" fmla="*/ 2279176 h 2279176"/>
              <a:gd name="connsiteX1" fmla="*/ 668740 w 832514"/>
              <a:gd name="connsiteY1" fmla="*/ 1480033 h 2279176"/>
              <a:gd name="connsiteX2" fmla="*/ 832514 w 832514"/>
              <a:gd name="connsiteY2" fmla="*/ 0 h 2279176"/>
              <a:gd name="connsiteX0" fmla="*/ 0 w 782471"/>
              <a:gd name="connsiteY0" fmla="*/ 2318699 h 2318699"/>
              <a:gd name="connsiteX1" fmla="*/ 668740 w 782471"/>
              <a:gd name="connsiteY1" fmla="*/ 1519556 h 2318699"/>
              <a:gd name="connsiteX2" fmla="*/ 682389 w 782471"/>
              <a:gd name="connsiteY2" fmla="*/ 0 h 2318699"/>
              <a:gd name="connsiteX0" fmla="*/ 0 w 755176"/>
              <a:gd name="connsiteY0" fmla="*/ 2318699 h 2318699"/>
              <a:gd name="connsiteX1" fmla="*/ 641445 w 755176"/>
              <a:gd name="connsiteY1" fmla="*/ 1414161 h 2318699"/>
              <a:gd name="connsiteX2" fmla="*/ 682389 w 755176"/>
              <a:gd name="connsiteY2" fmla="*/ 0 h 2318699"/>
              <a:gd name="connsiteX0" fmla="*/ 11371 w 750625"/>
              <a:gd name="connsiteY0" fmla="*/ 2318699 h 2429933"/>
              <a:gd name="connsiteX1" fmla="*/ 106907 w 750625"/>
              <a:gd name="connsiteY1" fmla="*/ 2279177 h 2429933"/>
              <a:gd name="connsiteX2" fmla="*/ 652816 w 750625"/>
              <a:gd name="connsiteY2" fmla="*/ 1414161 h 2429933"/>
              <a:gd name="connsiteX3" fmla="*/ 693760 w 750625"/>
              <a:gd name="connsiteY3" fmla="*/ 0 h 2429933"/>
              <a:gd name="connsiteX0" fmla="*/ 11371 w 750625"/>
              <a:gd name="connsiteY0" fmla="*/ 2384570 h 2495804"/>
              <a:gd name="connsiteX1" fmla="*/ 106907 w 750625"/>
              <a:gd name="connsiteY1" fmla="*/ 2345048 h 2495804"/>
              <a:gd name="connsiteX2" fmla="*/ 652816 w 750625"/>
              <a:gd name="connsiteY2" fmla="*/ 1480032 h 2495804"/>
              <a:gd name="connsiteX3" fmla="*/ 693760 w 750625"/>
              <a:gd name="connsiteY3" fmla="*/ 0 h 2495804"/>
            </a:gdLst>
            <a:ahLst/>
            <a:cxnLst>
              <a:cxn ang="0">
                <a:pos x="connsiteX0" y="connsiteY0"/>
              </a:cxn>
              <a:cxn ang="0">
                <a:pos x="connsiteX1" y="connsiteY1"/>
              </a:cxn>
              <a:cxn ang="0">
                <a:pos x="connsiteX2" y="connsiteY2"/>
              </a:cxn>
              <a:cxn ang="0">
                <a:pos x="connsiteX3" y="connsiteY3"/>
              </a:cxn>
            </a:cxnLst>
            <a:rect l="l" t="t" r="r" b="b"/>
            <a:pathLst>
              <a:path w="750625" h="2495804">
                <a:moveTo>
                  <a:pt x="11371" y="2384570"/>
                </a:moveTo>
                <a:cubicBezTo>
                  <a:pt x="15920" y="2377983"/>
                  <a:pt x="0" y="2495804"/>
                  <a:pt x="106907" y="2345048"/>
                </a:cubicBezTo>
                <a:cubicBezTo>
                  <a:pt x="213814" y="2194292"/>
                  <a:pt x="555007" y="1870873"/>
                  <a:pt x="652816" y="1480032"/>
                </a:cubicBezTo>
                <a:cubicBezTo>
                  <a:pt x="750625" y="1089191"/>
                  <a:pt x="688073" y="444689"/>
                  <a:pt x="693760" y="0"/>
                </a:cubicBezTo>
              </a:path>
            </a:pathLst>
          </a:custGeom>
          <a:noFill/>
          <a:ln w="76200"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8" name="Freeform 7"/>
          <p:cNvSpPr/>
          <p:nvPr/>
        </p:nvSpPr>
        <p:spPr bwMode="auto">
          <a:xfrm>
            <a:off x="6621435" y="2538484"/>
            <a:ext cx="1881119" cy="1940253"/>
          </a:xfrm>
          <a:custGeom>
            <a:avLst/>
            <a:gdLst>
              <a:gd name="connsiteX0" fmla="*/ 0 w 832514"/>
              <a:gd name="connsiteY0" fmla="*/ 2279176 h 2279176"/>
              <a:gd name="connsiteX1" fmla="*/ 682388 w 832514"/>
              <a:gd name="connsiteY1" fmla="*/ 1269242 h 2279176"/>
              <a:gd name="connsiteX2" fmla="*/ 832514 w 832514"/>
              <a:gd name="connsiteY2" fmla="*/ 0 h 2279176"/>
              <a:gd name="connsiteX0" fmla="*/ 0 w 832514"/>
              <a:gd name="connsiteY0" fmla="*/ 2279176 h 2279176"/>
              <a:gd name="connsiteX1" fmla="*/ 668740 w 832514"/>
              <a:gd name="connsiteY1" fmla="*/ 1480033 h 2279176"/>
              <a:gd name="connsiteX2" fmla="*/ 832514 w 832514"/>
              <a:gd name="connsiteY2" fmla="*/ 0 h 2279176"/>
              <a:gd name="connsiteX0" fmla="*/ 0 w 782471"/>
              <a:gd name="connsiteY0" fmla="*/ 2318699 h 2318699"/>
              <a:gd name="connsiteX1" fmla="*/ 668740 w 782471"/>
              <a:gd name="connsiteY1" fmla="*/ 1519556 h 2318699"/>
              <a:gd name="connsiteX2" fmla="*/ 682389 w 782471"/>
              <a:gd name="connsiteY2" fmla="*/ 0 h 2318699"/>
              <a:gd name="connsiteX0" fmla="*/ 0 w 755176"/>
              <a:gd name="connsiteY0" fmla="*/ 2318699 h 2318699"/>
              <a:gd name="connsiteX1" fmla="*/ 641445 w 755176"/>
              <a:gd name="connsiteY1" fmla="*/ 1414161 h 2318699"/>
              <a:gd name="connsiteX2" fmla="*/ 682389 w 755176"/>
              <a:gd name="connsiteY2" fmla="*/ 0 h 2318699"/>
              <a:gd name="connsiteX0" fmla="*/ 11371 w 750625"/>
              <a:gd name="connsiteY0" fmla="*/ 2318699 h 2429933"/>
              <a:gd name="connsiteX1" fmla="*/ 106907 w 750625"/>
              <a:gd name="connsiteY1" fmla="*/ 2279177 h 2429933"/>
              <a:gd name="connsiteX2" fmla="*/ 652816 w 750625"/>
              <a:gd name="connsiteY2" fmla="*/ 1414161 h 2429933"/>
              <a:gd name="connsiteX3" fmla="*/ 693760 w 750625"/>
              <a:gd name="connsiteY3" fmla="*/ 0 h 2429933"/>
              <a:gd name="connsiteX0" fmla="*/ 11371 w 750625"/>
              <a:gd name="connsiteY0" fmla="*/ 2384570 h 2495804"/>
              <a:gd name="connsiteX1" fmla="*/ 106907 w 750625"/>
              <a:gd name="connsiteY1" fmla="*/ 2345048 h 2495804"/>
              <a:gd name="connsiteX2" fmla="*/ 652816 w 750625"/>
              <a:gd name="connsiteY2" fmla="*/ 1480032 h 2495804"/>
              <a:gd name="connsiteX3" fmla="*/ 693760 w 750625"/>
              <a:gd name="connsiteY3" fmla="*/ 0 h 2495804"/>
              <a:gd name="connsiteX0" fmla="*/ 18195 w 700584"/>
              <a:gd name="connsiteY0" fmla="*/ 2384570 h 2742476"/>
              <a:gd name="connsiteX1" fmla="*/ 113731 w 700584"/>
              <a:gd name="connsiteY1" fmla="*/ 2345048 h 2742476"/>
              <a:gd name="connsiteX2" fmla="*/ 700584 w 700584"/>
              <a:gd name="connsiteY2" fmla="*/ 0 h 2742476"/>
              <a:gd name="connsiteX0" fmla="*/ 191067 w 1910686"/>
              <a:gd name="connsiteY0" fmla="*/ 1976162 h 2266000"/>
              <a:gd name="connsiteX1" fmla="*/ 286603 w 1910686"/>
              <a:gd name="connsiteY1" fmla="*/ 1936640 h 2266000"/>
              <a:gd name="connsiteX2" fmla="*/ 1910686 w 1910686"/>
              <a:gd name="connsiteY2" fmla="*/ 0 h 2266000"/>
              <a:gd name="connsiteX0" fmla="*/ 191067 w 1910686"/>
              <a:gd name="connsiteY0" fmla="*/ 1976162 h 2266000"/>
              <a:gd name="connsiteX1" fmla="*/ 286603 w 1910686"/>
              <a:gd name="connsiteY1" fmla="*/ 1936640 h 2266000"/>
              <a:gd name="connsiteX2" fmla="*/ 1910686 w 1910686"/>
              <a:gd name="connsiteY2" fmla="*/ 0 h 2266000"/>
              <a:gd name="connsiteX0" fmla="*/ 0 w 1719619"/>
              <a:gd name="connsiteY0" fmla="*/ 1976162 h 2081559"/>
              <a:gd name="connsiteX1" fmla="*/ 286605 w 1719619"/>
              <a:gd name="connsiteY1" fmla="*/ 1752199 h 2081559"/>
              <a:gd name="connsiteX2" fmla="*/ 1719619 w 1719619"/>
              <a:gd name="connsiteY2" fmla="*/ 0 h 2081559"/>
              <a:gd name="connsiteX0" fmla="*/ 204715 w 1924334"/>
              <a:gd name="connsiteY0" fmla="*/ 1976162 h 1976162"/>
              <a:gd name="connsiteX1" fmla="*/ 286603 w 1924334"/>
              <a:gd name="connsiteY1" fmla="*/ 1554583 h 1976162"/>
              <a:gd name="connsiteX2" fmla="*/ 1924334 w 1924334"/>
              <a:gd name="connsiteY2" fmla="*/ 0 h 1976162"/>
              <a:gd name="connsiteX0" fmla="*/ 0 w 1719619"/>
              <a:gd name="connsiteY0" fmla="*/ 1976162 h 1976162"/>
              <a:gd name="connsiteX1" fmla="*/ 641446 w 1719619"/>
              <a:gd name="connsiteY1" fmla="*/ 1567758 h 1976162"/>
              <a:gd name="connsiteX2" fmla="*/ 1719619 w 1719619"/>
              <a:gd name="connsiteY2" fmla="*/ 0 h 1976162"/>
              <a:gd name="connsiteX0" fmla="*/ 0 w 1719619"/>
              <a:gd name="connsiteY0" fmla="*/ 1976162 h 1976162"/>
              <a:gd name="connsiteX1" fmla="*/ 1719619 w 1719619"/>
              <a:gd name="connsiteY1" fmla="*/ 0 h 1976162"/>
            </a:gdLst>
            <a:ahLst/>
            <a:cxnLst>
              <a:cxn ang="0">
                <a:pos x="connsiteX0" y="connsiteY0"/>
              </a:cxn>
              <a:cxn ang="0">
                <a:pos x="connsiteX1" y="connsiteY1"/>
              </a:cxn>
            </a:cxnLst>
            <a:rect l="l" t="t" r="r" b="b"/>
            <a:pathLst>
              <a:path w="1719619" h="1976162">
                <a:moveTo>
                  <a:pt x="0" y="1976162"/>
                </a:moveTo>
                <a:lnTo>
                  <a:pt x="1719619" y="0"/>
                </a:lnTo>
              </a:path>
            </a:pathLst>
          </a:custGeom>
          <a:noFill/>
          <a:ln w="76200" cap="flat" cmpd="sng" algn="ctr">
            <a:solidFill>
              <a:srgbClr val="AC83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9" name="Freeform 8"/>
          <p:cNvSpPr/>
          <p:nvPr/>
        </p:nvSpPr>
        <p:spPr bwMode="auto">
          <a:xfrm rot="2108626">
            <a:off x="6792657" y="3973579"/>
            <a:ext cx="1454521" cy="968375"/>
          </a:xfrm>
          <a:custGeom>
            <a:avLst/>
            <a:gdLst>
              <a:gd name="connsiteX0" fmla="*/ 0 w 832514"/>
              <a:gd name="connsiteY0" fmla="*/ 2279176 h 2279176"/>
              <a:gd name="connsiteX1" fmla="*/ 682388 w 832514"/>
              <a:gd name="connsiteY1" fmla="*/ 1269242 h 2279176"/>
              <a:gd name="connsiteX2" fmla="*/ 832514 w 832514"/>
              <a:gd name="connsiteY2" fmla="*/ 0 h 2279176"/>
              <a:gd name="connsiteX0" fmla="*/ 0 w 832514"/>
              <a:gd name="connsiteY0" fmla="*/ 2279176 h 2279176"/>
              <a:gd name="connsiteX1" fmla="*/ 668740 w 832514"/>
              <a:gd name="connsiteY1" fmla="*/ 1480033 h 2279176"/>
              <a:gd name="connsiteX2" fmla="*/ 832514 w 832514"/>
              <a:gd name="connsiteY2" fmla="*/ 0 h 2279176"/>
              <a:gd name="connsiteX0" fmla="*/ 0 w 782471"/>
              <a:gd name="connsiteY0" fmla="*/ 2318699 h 2318699"/>
              <a:gd name="connsiteX1" fmla="*/ 668740 w 782471"/>
              <a:gd name="connsiteY1" fmla="*/ 1519556 h 2318699"/>
              <a:gd name="connsiteX2" fmla="*/ 682389 w 782471"/>
              <a:gd name="connsiteY2" fmla="*/ 0 h 2318699"/>
              <a:gd name="connsiteX0" fmla="*/ 0 w 755176"/>
              <a:gd name="connsiteY0" fmla="*/ 2318699 h 2318699"/>
              <a:gd name="connsiteX1" fmla="*/ 641445 w 755176"/>
              <a:gd name="connsiteY1" fmla="*/ 1414161 h 2318699"/>
              <a:gd name="connsiteX2" fmla="*/ 682389 w 755176"/>
              <a:gd name="connsiteY2" fmla="*/ 0 h 2318699"/>
              <a:gd name="connsiteX0" fmla="*/ 11371 w 750625"/>
              <a:gd name="connsiteY0" fmla="*/ 2318699 h 2429933"/>
              <a:gd name="connsiteX1" fmla="*/ 106907 w 750625"/>
              <a:gd name="connsiteY1" fmla="*/ 2279177 h 2429933"/>
              <a:gd name="connsiteX2" fmla="*/ 652816 w 750625"/>
              <a:gd name="connsiteY2" fmla="*/ 1414161 h 2429933"/>
              <a:gd name="connsiteX3" fmla="*/ 693760 w 750625"/>
              <a:gd name="connsiteY3" fmla="*/ 0 h 2429933"/>
              <a:gd name="connsiteX0" fmla="*/ 11371 w 750625"/>
              <a:gd name="connsiteY0" fmla="*/ 2384570 h 2495804"/>
              <a:gd name="connsiteX1" fmla="*/ 106907 w 750625"/>
              <a:gd name="connsiteY1" fmla="*/ 2345048 h 2495804"/>
              <a:gd name="connsiteX2" fmla="*/ 652816 w 750625"/>
              <a:gd name="connsiteY2" fmla="*/ 1480032 h 2495804"/>
              <a:gd name="connsiteX3" fmla="*/ 693760 w 750625"/>
              <a:gd name="connsiteY3" fmla="*/ 0 h 2495804"/>
              <a:gd name="connsiteX0" fmla="*/ 18195 w 700584"/>
              <a:gd name="connsiteY0" fmla="*/ 2384570 h 2742476"/>
              <a:gd name="connsiteX1" fmla="*/ 113731 w 700584"/>
              <a:gd name="connsiteY1" fmla="*/ 2345048 h 2742476"/>
              <a:gd name="connsiteX2" fmla="*/ 700584 w 700584"/>
              <a:gd name="connsiteY2" fmla="*/ 0 h 2742476"/>
              <a:gd name="connsiteX0" fmla="*/ 191067 w 1910686"/>
              <a:gd name="connsiteY0" fmla="*/ 1976162 h 2266000"/>
              <a:gd name="connsiteX1" fmla="*/ 286603 w 1910686"/>
              <a:gd name="connsiteY1" fmla="*/ 1936640 h 2266000"/>
              <a:gd name="connsiteX2" fmla="*/ 1910686 w 1910686"/>
              <a:gd name="connsiteY2" fmla="*/ 0 h 2266000"/>
              <a:gd name="connsiteX0" fmla="*/ 191067 w 1910686"/>
              <a:gd name="connsiteY0" fmla="*/ 1976162 h 2266000"/>
              <a:gd name="connsiteX1" fmla="*/ 286603 w 1910686"/>
              <a:gd name="connsiteY1" fmla="*/ 1936640 h 2266000"/>
              <a:gd name="connsiteX2" fmla="*/ 1910686 w 1910686"/>
              <a:gd name="connsiteY2" fmla="*/ 0 h 2266000"/>
              <a:gd name="connsiteX0" fmla="*/ 0 w 1719619"/>
              <a:gd name="connsiteY0" fmla="*/ 1976162 h 2081559"/>
              <a:gd name="connsiteX1" fmla="*/ 286605 w 1719619"/>
              <a:gd name="connsiteY1" fmla="*/ 1752199 h 2081559"/>
              <a:gd name="connsiteX2" fmla="*/ 1719619 w 1719619"/>
              <a:gd name="connsiteY2" fmla="*/ 0 h 2081559"/>
              <a:gd name="connsiteX0" fmla="*/ 204715 w 1924334"/>
              <a:gd name="connsiteY0" fmla="*/ 1976162 h 1976162"/>
              <a:gd name="connsiteX1" fmla="*/ 286603 w 1924334"/>
              <a:gd name="connsiteY1" fmla="*/ 1554583 h 1976162"/>
              <a:gd name="connsiteX2" fmla="*/ 1924334 w 1924334"/>
              <a:gd name="connsiteY2" fmla="*/ 0 h 1976162"/>
              <a:gd name="connsiteX0" fmla="*/ 0 w 1719619"/>
              <a:gd name="connsiteY0" fmla="*/ 1976162 h 1976162"/>
              <a:gd name="connsiteX1" fmla="*/ 641446 w 1719619"/>
              <a:gd name="connsiteY1" fmla="*/ 1567758 h 1976162"/>
              <a:gd name="connsiteX2" fmla="*/ 1719619 w 1719619"/>
              <a:gd name="connsiteY2" fmla="*/ 0 h 1976162"/>
              <a:gd name="connsiteX0" fmla="*/ 0 w 1719619"/>
              <a:gd name="connsiteY0" fmla="*/ 1976162 h 1976162"/>
              <a:gd name="connsiteX1" fmla="*/ 1719619 w 1719619"/>
              <a:gd name="connsiteY1" fmla="*/ 0 h 1976162"/>
            </a:gdLst>
            <a:ahLst/>
            <a:cxnLst>
              <a:cxn ang="0">
                <a:pos x="connsiteX0" y="connsiteY0"/>
              </a:cxn>
              <a:cxn ang="0">
                <a:pos x="connsiteX1" y="connsiteY1"/>
              </a:cxn>
            </a:cxnLst>
            <a:rect l="l" t="t" r="r" b="b"/>
            <a:pathLst>
              <a:path w="1719619" h="1976162">
                <a:moveTo>
                  <a:pt x="0" y="1976162"/>
                </a:moveTo>
                <a:lnTo>
                  <a:pt x="1719619" y="0"/>
                </a:lnTo>
              </a:path>
            </a:pathLst>
          </a:custGeom>
          <a:noFill/>
          <a:ln w="76200" cap="flat" cmpd="sng" algn="ctr">
            <a:solidFill>
              <a:srgbClr val="00B05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11" name="Freeform 10"/>
          <p:cNvSpPr/>
          <p:nvPr/>
        </p:nvSpPr>
        <p:spPr bwMode="auto">
          <a:xfrm rot="4706950">
            <a:off x="7178903" y="3735956"/>
            <a:ext cx="1087592" cy="2057012"/>
          </a:xfrm>
          <a:custGeom>
            <a:avLst/>
            <a:gdLst>
              <a:gd name="connsiteX0" fmla="*/ 0 w 832514"/>
              <a:gd name="connsiteY0" fmla="*/ 2279176 h 2279176"/>
              <a:gd name="connsiteX1" fmla="*/ 682388 w 832514"/>
              <a:gd name="connsiteY1" fmla="*/ 1269242 h 2279176"/>
              <a:gd name="connsiteX2" fmla="*/ 832514 w 832514"/>
              <a:gd name="connsiteY2" fmla="*/ 0 h 2279176"/>
              <a:gd name="connsiteX0" fmla="*/ 0 w 832514"/>
              <a:gd name="connsiteY0" fmla="*/ 2279176 h 2279176"/>
              <a:gd name="connsiteX1" fmla="*/ 668740 w 832514"/>
              <a:gd name="connsiteY1" fmla="*/ 1480033 h 2279176"/>
              <a:gd name="connsiteX2" fmla="*/ 832514 w 832514"/>
              <a:gd name="connsiteY2" fmla="*/ 0 h 2279176"/>
              <a:gd name="connsiteX0" fmla="*/ 0 w 782471"/>
              <a:gd name="connsiteY0" fmla="*/ 2318699 h 2318699"/>
              <a:gd name="connsiteX1" fmla="*/ 668740 w 782471"/>
              <a:gd name="connsiteY1" fmla="*/ 1519556 h 2318699"/>
              <a:gd name="connsiteX2" fmla="*/ 682389 w 782471"/>
              <a:gd name="connsiteY2" fmla="*/ 0 h 2318699"/>
              <a:gd name="connsiteX0" fmla="*/ 0 w 755176"/>
              <a:gd name="connsiteY0" fmla="*/ 2318699 h 2318699"/>
              <a:gd name="connsiteX1" fmla="*/ 641445 w 755176"/>
              <a:gd name="connsiteY1" fmla="*/ 1414161 h 2318699"/>
              <a:gd name="connsiteX2" fmla="*/ 682389 w 755176"/>
              <a:gd name="connsiteY2" fmla="*/ 0 h 2318699"/>
              <a:gd name="connsiteX0" fmla="*/ 11371 w 750625"/>
              <a:gd name="connsiteY0" fmla="*/ 2318699 h 2429933"/>
              <a:gd name="connsiteX1" fmla="*/ 106907 w 750625"/>
              <a:gd name="connsiteY1" fmla="*/ 2279177 h 2429933"/>
              <a:gd name="connsiteX2" fmla="*/ 652816 w 750625"/>
              <a:gd name="connsiteY2" fmla="*/ 1414161 h 2429933"/>
              <a:gd name="connsiteX3" fmla="*/ 693760 w 750625"/>
              <a:gd name="connsiteY3" fmla="*/ 0 h 2429933"/>
              <a:gd name="connsiteX0" fmla="*/ 11371 w 750625"/>
              <a:gd name="connsiteY0" fmla="*/ 2384570 h 2495804"/>
              <a:gd name="connsiteX1" fmla="*/ 106907 w 750625"/>
              <a:gd name="connsiteY1" fmla="*/ 2345048 h 2495804"/>
              <a:gd name="connsiteX2" fmla="*/ 652816 w 750625"/>
              <a:gd name="connsiteY2" fmla="*/ 1480032 h 2495804"/>
              <a:gd name="connsiteX3" fmla="*/ 693760 w 750625"/>
              <a:gd name="connsiteY3" fmla="*/ 0 h 2495804"/>
              <a:gd name="connsiteX0" fmla="*/ 62062 w 1105467"/>
              <a:gd name="connsiteY0" fmla="*/ 2384570 h 2471763"/>
              <a:gd name="connsiteX1" fmla="*/ 157598 w 1105467"/>
              <a:gd name="connsiteY1" fmla="*/ 2345048 h 2471763"/>
              <a:gd name="connsiteX2" fmla="*/ 1007658 w 1105467"/>
              <a:gd name="connsiteY2" fmla="*/ 1624286 h 2471763"/>
              <a:gd name="connsiteX3" fmla="*/ 744451 w 1105467"/>
              <a:gd name="connsiteY3" fmla="*/ 0 h 2471763"/>
              <a:gd name="connsiteX0" fmla="*/ 62063 w 1267867"/>
              <a:gd name="connsiteY0" fmla="*/ 2384570 h 2471762"/>
              <a:gd name="connsiteX1" fmla="*/ 157599 w 1267867"/>
              <a:gd name="connsiteY1" fmla="*/ 2345048 h 2471762"/>
              <a:gd name="connsiteX2" fmla="*/ 1007659 w 1267867"/>
              <a:gd name="connsiteY2" fmla="*/ 1624286 h 2471762"/>
              <a:gd name="connsiteX3" fmla="*/ 744452 w 1267867"/>
              <a:gd name="connsiteY3" fmla="*/ 0 h 2471762"/>
              <a:gd name="connsiteX0" fmla="*/ 62063 w 1267866"/>
              <a:gd name="connsiteY0" fmla="*/ 2384570 h 2471762"/>
              <a:gd name="connsiteX1" fmla="*/ 157599 w 1267866"/>
              <a:gd name="connsiteY1" fmla="*/ 2345048 h 2471762"/>
              <a:gd name="connsiteX2" fmla="*/ 1007659 w 1267866"/>
              <a:gd name="connsiteY2" fmla="*/ 1624286 h 2471762"/>
              <a:gd name="connsiteX3" fmla="*/ 744452 w 1267866"/>
              <a:gd name="connsiteY3" fmla="*/ 0 h 2471762"/>
              <a:gd name="connsiteX0" fmla="*/ 54491 w 1260294"/>
              <a:gd name="connsiteY0" fmla="*/ 2384570 h 2482013"/>
              <a:gd name="connsiteX1" fmla="*/ 150027 w 1260294"/>
              <a:gd name="connsiteY1" fmla="*/ 2345048 h 2482013"/>
              <a:gd name="connsiteX2" fmla="*/ 954652 w 1260294"/>
              <a:gd name="connsiteY2" fmla="*/ 1562782 h 2482013"/>
              <a:gd name="connsiteX3" fmla="*/ 736880 w 1260294"/>
              <a:gd name="connsiteY3" fmla="*/ 0 h 2482013"/>
              <a:gd name="connsiteX0" fmla="*/ 18195 w 700585"/>
              <a:gd name="connsiteY0" fmla="*/ 2384570 h 2742476"/>
              <a:gd name="connsiteX1" fmla="*/ 113731 w 700585"/>
              <a:gd name="connsiteY1" fmla="*/ 2345048 h 2742476"/>
              <a:gd name="connsiteX2" fmla="*/ 700584 w 700585"/>
              <a:gd name="connsiteY2" fmla="*/ 0 h 2742476"/>
              <a:gd name="connsiteX0" fmla="*/ 18195 w 1478686"/>
              <a:gd name="connsiteY0" fmla="*/ 2384570 h 2742476"/>
              <a:gd name="connsiteX1" fmla="*/ 113731 w 1478686"/>
              <a:gd name="connsiteY1" fmla="*/ 2345048 h 2742476"/>
              <a:gd name="connsiteX2" fmla="*/ 700584 w 1478686"/>
              <a:gd name="connsiteY2" fmla="*/ 0 h 2742476"/>
              <a:gd name="connsiteX0" fmla="*/ 0 w 682388"/>
              <a:gd name="connsiteY0" fmla="*/ 2384570 h 2384570"/>
              <a:gd name="connsiteX1" fmla="*/ 682389 w 682388"/>
              <a:gd name="connsiteY1" fmla="*/ 0 h 2384570"/>
              <a:gd name="connsiteX0" fmla="*/ 0 w 908850"/>
              <a:gd name="connsiteY0" fmla="*/ 2384570 h 2384570"/>
              <a:gd name="connsiteX1" fmla="*/ 682389 w 908850"/>
              <a:gd name="connsiteY1" fmla="*/ 0 h 2384570"/>
              <a:gd name="connsiteX0" fmla="*/ 0 w 1409758"/>
              <a:gd name="connsiteY0" fmla="*/ 2384570 h 2384570"/>
              <a:gd name="connsiteX1" fmla="*/ 682389 w 1409758"/>
              <a:gd name="connsiteY1" fmla="*/ 0 h 2384570"/>
              <a:gd name="connsiteX0" fmla="*/ 0 w 1409757"/>
              <a:gd name="connsiteY0" fmla="*/ 2384570 h 2384570"/>
              <a:gd name="connsiteX1" fmla="*/ 682389 w 1409757"/>
              <a:gd name="connsiteY1" fmla="*/ 0 h 2384570"/>
              <a:gd name="connsiteX0" fmla="*/ 0 w 1364321"/>
              <a:gd name="connsiteY0" fmla="*/ 2445532 h 2445532"/>
              <a:gd name="connsiteX1" fmla="*/ 636953 w 1364321"/>
              <a:gd name="connsiteY1" fmla="*/ 1 h 2445532"/>
              <a:gd name="connsiteX0" fmla="*/ 0 w 1413646"/>
              <a:gd name="connsiteY0" fmla="*/ 2445531 h 2445531"/>
              <a:gd name="connsiteX1" fmla="*/ 636953 w 1413646"/>
              <a:gd name="connsiteY1" fmla="*/ 0 h 2445531"/>
            </a:gdLst>
            <a:ahLst/>
            <a:cxnLst>
              <a:cxn ang="0">
                <a:pos x="connsiteX0" y="connsiteY0"/>
              </a:cxn>
              <a:cxn ang="0">
                <a:pos x="connsiteX1" y="connsiteY1"/>
              </a:cxn>
            </a:cxnLst>
            <a:rect l="l" t="t" r="r" b="b"/>
            <a:pathLst>
              <a:path w="1413646" h="2445531">
                <a:moveTo>
                  <a:pt x="0" y="2445531"/>
                </a:moveTo>
                <a:cubicBezTo>
                  <a:pt x="900654" y="1915577"/>
                  <a:pt x="1413646" y="1173052"/>
                  <a:pt x="636953" y="0"/>
                </a:cubicBezTo>
              </a:path>
            </a:pathLst>
          </a:custGeom>
          <a:noFill/>
          <a:ln w="76200" cap="flat" cmpd="sng" algn="ctr">
            <a:solidFill>
              <a:srgbClr val="0070C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12" name="Freeform 11"/>
          <p:cNvSpPr/>
          <p:nvPr/>
        </p:nvSpPr>
        <p:spPr bwMode="auto">
          <a:xfrm rot="4249643">
            <a:off x="6460115" y="4683770"/>
            <a:ext cx="1698657" cy="895382"/>
          </a:xfrm>
          <a:custGeom>
            <a:avLst/>
            <a:gdLst>
              <a:gd name="connsiteX0" fmla="*/ 0 w 832514"/>
              <a:gd name="connsiteY0" fmla="*/ 2279176 h 2279176"/>
              <a:gd name="connsiteX1" fmla="*/ 682388 w 832514"/>
              <a:gd name="connsiteY1" fmla="*/ 1269242 h 2279176"/>
              <a:gd name="connsiteX2" fmla="*/ 832514 w 832514"/>
              <a:gd name="connsiteY2" fmla="*/ 0 h 2279176"/>
              <a:gd name="connsiteX0" fmla="*/ 0 w 832514"/>
              <a:gd name="connsiteY0" fmla="*/ 2279176 h 2279176"/>
              <a:gd name="connsiteX1" fmla="*/ 668740 w 832514"/>
              <a:gd name="connsiteY1" fmla="*/ 1480033 h 2279176"/>
              <a:gd name="connsiteX2" fmla="*/ 832514 w 832514"/>
              <a:gd name="connsiteY2" fmla="*/ 0 h 2279176"/>
              <a:gd name="connsiteX0" fmla="*/ 0 w 782471"/>
              <a:gd name="connsiteY0" fmla="*/ 2318699 h 2318699"/>
              <a:gd name="connsiteX1" fmla="*/ 668740 w 782471"/>
              <a:gd name="connsiteY1" fmla="*/ 1519556 h 2318699"/>
              <a:gd name="connsiteX2" fmla="*/ 682389 w 782471"/>
              <a:gd name="connsiteY2" fmla="*/ 0 h 2318699"/>
              <a:gd name="connsiteX0" fmla="*/ 0 w 755176"/>
              <a:gd name="connsiteY0" fmla="*/ 2318699 h 2318699"/>
              <a:gd name="connsiteX1" fmla="*/ 641445 w 755176"/>
              <a:gd name="connsiteY1" fmla="*/ 1414161 h 2318699"/>
              <a:gd name="connsiteX2" fmla="*/ 682389 w 755176"/>
              <a:gd name="connsiteY2" fmla="*/ 0 h 2318699"/>
              <a:gd name="connsiteX0" fmla="*/ 11371 w 750625"/>
              <a:gd name="connsiteY0" fmla="*/ 2318699 h 2429933"/>
              <a:gd name="connsiteX1" fmla="*/ 106907 w 750625"/>
              <a:gd name="connsiteY1" fmla="*/ 2279177 h 2429933"/>
              <a:gd name="connsiteX2" fmla="*/ 652816 w 750625"/>
              <a:gd name="connsiteY2" fmla="*/ 1414161 h 2429933"/>
              <a:gd name="connsiteX3" fmla="*/ 693760 w 750625"/>
              <a:gd name="connsiteY3" fmla="*/ 0 h 2429933"/>
              <a:gd name="connsiteX0" fmla="*/ 11371 w 750625"/>
              <a:gd name="connsiteY0" fmla="*/ 2384570 h 2495804"/>
              <a:gd name="connsiteX1" fmla="*/ 106907 w 750625"/>
              <a:gd name="connsiteY1" fmla="*/ 2345048 h 2495804"/>
              <a:gd name="connsiteX2" fmla="*/ 652816 w 750625"/>
              <a:gd name="connsiteY2" fmla="*/ 1480032 h 2495804"/>
              <a:gd name="connsiteX3" fmla="*/ 693760 w 750625"/>
              <a:gd name="connsiteY3" fmla="*/ 0 h 2495804"/>
              <a:gd name="connsiteX0" fmla="*/ 18195 w 700584"/>
              <a:gd name="connsiteY0" fmla="*/ 2384570 h 2742476"/>
              <a:gd name="connsiteX1" fmla="*/ 113731 w 700584"/>
              <a:gd name="connsiteY1" fmla="*/ 2345048 h 2742476"/>
              <a:gd name="connsiteX2" fmla="*/ 700584 w 700584"/>
              <a:gd name="connsiteY2" fmla="*/ 0 h 2742476"/>
              <a:gd name="connsiteX0" fmla="*/ 191067 w 1910686"/>
              <a:gd name="connsiteY0" fmla="*/ 1976162 h 2266000"/>
              <a:gd name="connsiteX1" fmla="*/ 286603 w 1910686"/>
              <a:gd name="connsiteY1" fmla="*/ 1936640 h 2266000"/>
              <a:gd name="connsiteX2" fmla="*/ 1910686 w 1910686"/>
              <a:gd name="connsiteY2" fmla="*/ 0 h 2266000"/>
              <a:gd name="connsiteX0" fmla="*/ 191067 w 1910686"/>
              <a:gd name="connsiteY0" fmla="*/ 1976162 h 2266000"/>
              <a:gd name="connsiteX1" fmla="*/ 286603 w 1910686"/>
              <a:gd name="connsiteY1" fmla="*/ 1936640 h 2266000"/>
              <a:gd name="connsiteX2" fmla="*/ 1910686 w 1910686"/>
              <a:gd name="connsiteY2" fmla="*/ 0 h 2266000"/>
              <a:gd name="connsiteX0" fmla="*/ 0 w 1719619"/>
              <a:gd name="connsiteY0" fmla="*/ 1976162 h 2081559"/>
              <a:gd name="connsiteX1" fmla="*/ 286605 w 1719619"/>
              <a:gd name="connsiteY1" fmla="*/ 1752199 h 2081559"/>
              <a:gd name="connsiteX2" fmla="*/ 1719619 w 1719619"/>
              <a:gd name="connsiteY2" fmla="*/ 0 h 2081559"/>
              <a:gd name="connsiteX0" fmla="*/ 204715 w 1924334"/>
              <a:gd name="connsiteY0" fmla="*/ 1976162 h 1976162"/>
              <a:gd name="connsiteX1" fmla="*/ 286603 w 1924334"/>
              <a:gd name="connsiteY1" fmla="*/ 1554583 h 1976162"/>
              <a:gd name="connsiteX2" fmla="*/ 1924334 w 1924334"/>
              <a:gd name="connsiteY2" fmla="*/ 0 h 1976162"/>
              <a:gd name="connsiteX0" fmla="*/ 0 w 1719619"/>
              <a:gd name="connsiteY0" fmla="*/ 1976162 h 1976162"/>
              <a:gd name="connsiteX1" fmla="*/ 641446 w 1719619"/>
              <a:gd name="connsiteY1" fmla="*/ 1567758 h 1976162"/>
              <a:gd name="connsiteX2" fmla="*/ 1719619 w 1719619"/>
              <a:gd name="connsiteY2" fmla="*/ 0 h 1976162"/>
              <a:gd name="connsiteX0" fmla="*/ 0 w 1719619"/>
              <a:gd name="connsiteY0" fmla="*/ 1976162 h 1976162"/>
              <a:gd name="connsiteX1" fmla="*/ 1719619 w 1719619"/>
              <a:gd name="connsiteY1" fmla="*/ 0 h 1976162"/>
            </a:gdLst>
            <a:ahLst/>
            <a:cxnLst>
              <a:cxn ang="0">
                <a:pos x="connsiteX0" y="connsiteY0"/>
              </a:cxn>
              <a:cxn ang="0">
                <a:pos x="connsiteX1" y="connsiteY1"/>
              </a:cxn>
            </a:cxnLst>
            <a:rect l="l" t="t" r="r" b="b"/>
            <a:pathLst>
              <a:path w="1719619" h="1976162">
                <a:moveTo>
                  <a:pt x="0" y="1976162"/>
                </a:moveTo>
                <a:lnTo>
                  <a:pt x="1719619" y="0"/>
                </a:lnTo>
              </a:path>
            </a:pathLst>
          </a:custGeom>
          <a:noFill/>
          <a:ln w="76200" cap="flat" cmpd="sng" algn="ctr">
            <a:solidFill>
              <a:srgbClr val="7030A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18" name="Oval 17"/>
          <p:cNvSpPr/>
          <p:nvPr/>
        </p:nvSpPr>
        <p:spPr bwMode="auto">
          <a:xfrm>
            <a:off x="6483927" y="4322617"/>
            <a:ext cx="261258" cy="261258"/>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19" name="Rectangle 18"/>
          <p:cNvSpPr/>
          <p:nvPr/>
        </p:nvSpPr>
        <p:spPr>
          <a:xfrm>
            <a:off x="3965944" y="6186498"/>
            <a:ext cx="5178056" cy="523220"/>
          </a:xfrm>
          <a:prstGeom prst="rect">
            <a:avLst/>
          </a:prstGeom>
        </p:spPr>
        <p:txBody>
          <a:bodyPr wrap="square">
            <a:spAutoFit/>
          </a:bodyPr>
          <a:lstStyle/>
          <a:p>
            <a:pPr algn="ctr"/>
            <a:r>
              <a:rPr lang="en-CA" sz="1400" b="1" dirty="0" err="1">
                <a:effectLst>
                  <a:outerShdw blurRad="38100" dist="38100" dir="2700000" algn="tl">
                    <a:srgbClr val="000000">
                      <a:alpha val="43137"/>
                    </a:srgbClr>
                  </a:outerShdw>
                </a:effectLst>
                <a:latin typeface="Arial" pitchFamily="34" charset="0"/>
                <a:cs typeface="Arial" pitchFamily="34" charset="0"/>
              </a:rPr>
              <a:t>Hestenes</a:t>
            </a:r>
            <a:r>
              <a:rPr lang="en-CA" sz="1400" b="1" dirty="0">
                <a:effectLst>
                  <a:outerShdw blurRad="38100" dist="38100" dir="2700000" algn="tl">
                    <a:srgbClr val="000000">
                      <a:alpha val="43137"/>
                    </a:srgbClr>
                  </a:outerShdw>
                </a:effectLst>
                <a:latin typeface="Arial" pitchFamily="34" charset="0"/>
                <a:cs typeface="Arial" pitchFamily="34" charset="0"/>
              </a:rPr>
              <a:t>, D., Wells, M., &amp; </a:t>
            </a:r>
            <a:r>
              <a:rPr lang="en-CA" sz="1400" b="1" dirty="0" err="1">
                <a:effectLst>
                  <a:outerShdw blurRad="38100" dist="38100" dir="2700000" algn="tl">
                    <a:srgbClr val="000000">
                      <a:alpha val="43137"/>
                    </a:srgbClr>
                  </a:outerShdw>
                </a:effectLst>
                <a:latin typeface="Arial" pitchFamily="34" charset="0"/>
                <a:cs typeface="Arial" pitchFamily="34" charset="0"/>
              </a:rPr>
              <a:t>Swackhamer</a:t>
            </a:r>
            <a:r>
              <a:rPr lang="en-CA" sz="1400" b="1" dirty="0">
                <a:effectLst>
                  <a:outerShdw blurRad="38100" dist="38100" dir="2700000" algn="tl">
                    <a:srgbClr val="000000">
                      <a:alpha val="43137"/>
                    </a:srgbClr>
                  </a:outerShdw>
                </a:effectLst>
                <a:latin typeface="Arial" pitchFamily="34" charset="0"/>
                <a:cs typeface="Arial" pitchFamily="34" charset="0"/>
              </a:rPr>
              <a:t>, G. (1992). Force concept inventory. </a:t>
            </a:r>
            <a:r>
              <a:rPr lang="en-CA" sz="1400" b="1" i="1" dirty="0">
                <a:effectLst>
                  <a:outerShdw blurRad="38100" dist="38100" dir="2700000" algn="tl">
                    <a:srgbClr val="000000">
                      <a:alpha val="43137"/>
                    </a:srgbClr>
                  </a:outerShdw>
                </a:effectLst>
                <a:latin typeface="Arial" pitchFamily="34" charset="0"/>
                <a:cs typeface="Arial" pitchFamily="34" charset="0"/>
              </a:rPr>
              <a:t>The physics teacher</a:t>
            </a:r>
            <a:r>
              <a:rPr lang="en-CA" sz="1400" b="1" dirty="0">
                <a:effectLst>
                  <a:outerShdw blurRad="38100" dist="38100" dir="2700000" algn="tl">
                    <a:srgbClr val="000000">
                      <a:alpha val="43137"/>
                    </a:srgbClr>
                  </a:outerShdw>
                </a:effectLst>
                <a:latin typeface="Arial" pitchFamily="34" charset="0"/>
                <a:cs typeface="Arial" pitchFamily="34" charset="0"/>
              </a:rPr>
              <a:t>, </a:t>
            </a:r>
            <a:r>
              <a:rPr lang="en-CA" sz="1400" b="1" i="1" dirty="0">
                <a:effectLst>
                  <a:outerShdw blurRad="38100" dist="38100" dir="2700000" algn="tl">
                    <a:srgbClr val="000000">
                      <a:alpha val="43137"/>
                    </a:srgbClr>
                  </a:outerShdw>
                </a:effectLst>
                <a:latin typeface="Arial" pitchFamily="34" charset="0"/>
                <a:cs typeface="Arial" pitchFamily="34" charset="0"/>
              </a:rPr>
              <a:t>30</a:t>
            </a:r>
            <a:r>
              <a:rPr lang="en-CA" sz="1400" b="1" dirty="0">
                <a:effectLst>
                  <a:outerShdw blurRad="38100" dist="38100" dir="2700000" algn="tl">
                    <a:srgbClr val="000000">
                      <a:alpha val="43137"/>
                    </a:srgbClr>
                  </a:outerShdw>
                </a:effectLst>
                <a:latin typeface="Arial" pitchFamily="34" charset="0"/>
                <a:cs typeface="Arial" pitchFamily="34" charset="0"/>
              </a:rPr>
              <a:t>(3), 141-158.</a:t>
            </a:r>
          </a:p>
        </p:txBody>
      </p:sp>
    </p:spTree>
  </p:cSld>
  <p:clrMapOvr>
    <a:masterClrMapping/>
  </p:clrMapOvr>
  <p:transition spd="med" advClick="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upload.wikimedia.org/wikipedia/commons/thumb/2/21/Ivan_Stranski_professor_1940.jpg/600px-Ivan_Stranski_professor_1940.jpg"/>
          <p:cNvPicPr>
            <a:picLocks noChangeAspect="1" noChangeArrowheads="1"/>
          </p:cNvPicPr>
          <p:nvPr/>
        </p:nvPicPr>
        <p:blipFill>
          <a:blip r:embed="rId3" cstate="print">
            <a:lum contrast="30000"/>
          </a:blip>
          <a:srcRect b="11001"/>
          <a:stretch>
            <a:fillRect/>
          </a:stretch>
        </p:blipFill>
        <p:spPr bwMode="auto">
          <a:xfrm>
            <a:off x="0" y="0"/>
            <a:ext cx="5715000" cy="6858000"/>
          </a:xfrm>
          <a:prstGeom prst="rect">
            <a:avLst/>
          </a:prstGeom>
          <a:noFill/>
        </p:spPr>
      </p:pic>
      <p:sp>
        <p:nvSpPr>
          <p:cNvPr id="8" name="Rectangle 7"/>
          <p:cNvSpPr/>
          <p:nvPr/>
        </p:nvSpPr>
        <p:spPr bwMode="auto">
          <a:xfrm>
            <a:off x="5704764" y="0"/>
            <a:ext cx="3439236" cy="6858000"/>
          </a:xfrm>
          <a:prstGeom prst="rect">
            <a:avLst/>
          </a:prstGeom>
          <a:solidFill>
            <a:srgbClr val="4D4D4D"/>
          </a:solidFill>
          <a:ln w="9525" cap="flat" cmpd="sng" algn="ctr">
            <a:solidFill>
              <a:srgbClr val="4D4D4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9" name="Rounded Rectangular Callout 8"/>
          <p:cNvSpPr/>
          <p:nvPr/>
        </p:nvSpPr>
        <p:spPr bwMode="auto">
          <a:xfrm>
            <a:off x="5227092" y="354841"/>
            <a:ext cx="3671248" cy="2825087"/>
          </a:xfrm>
          <a:prstGeom prst="wedgeRoundRectCallout">
            <a:avLst>
              <a:gd name="adj1" fmla="val -85400"/>
              <a:gd name="adj2" fmla="val 35523"/>
              <a:gd name="adj3" fmla="val 16667"/>
            </a:avLst>
          </a:prstGeom>
          <a:solidFill>
            <a:schemeClr val="tx1"/>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4800" b="1" i="0" u="none" strike="noStrike" cap="none" normalizeH="0" baseline="0" dirty="0">
                <a:ln>
                  <a:noFill/>
                </a:ln>
                <a:solidFill>
                  <a:schemeClr val="bg2"/>
                </a:solidFill>
                <a:effectLst/>
                <a:latin typeface="Arial" pitchFamily="34" charset="0"/>
                <a:cs typeface="Arial" pitchFamily="34" charset="0"/>
              </a:rPr>
              <a:t>Way too easy!</a:t>
            </a:r>
          </a:p>
          <a:p>
            <a:pPr marL="0" marR="0" indent="0" algn="ctr" defTabSz="914400" rtl="0" eaLnBrk="0" fontAlgn="base" latinLnBrk="0" hangingPunct="0">
              <a:lnSpc>
                <a:spcPct val="100000"/>
              </a:lnSpc>
              <a:spcBef>
                <a:spcPct val="0"/>
              </a:spcBef>
              <a:spcAft>
                <a:spcPct val="0"/>
              </a:spcAft>
              <a:buClrTx/>
              <a:buSzTx/>
              <a:buFontTx/>
              <a:buNone/>
              <a:tabLst/>
            </a:pPr>
            <a:r>
              <a:rPr lang="en-US" sz="4800" b="1" dirty="0">
                <a:solidFill>
                  <a:schemeClr val="bg2"/>
                </a:solidFill>
                <a:latin typeface="Arial" pitchFamily="34" charset="0"/>
                <a:cs typeface="Arial" pitchFamily="34" charset="0"/>
              </a:rPr>
              <a:t>Harrumph!</a:t>
            </a:r>
            <a:endParaRPr kumimoji="0" lang="en-CA" sz="4800" b="1" i="0" u="none" strike="noStrike" cap="none" normalizeH="0" baseline="0" dirty="0">
              <a:ln>
                <a:noFill/>
              </a:ln>
              <a:solidFill>
                <a:schemeClr val="bg2"/>
              </a:solidFill>
              <a:effectLst/>
              <a:latin typeface="Arial" pitchFamily="34" charset="0"/>
              <a:cs typeface="Arial" pitchFamily="34"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bs.twimg.com/media/CTtv4lkUwAAmFD4.jpg"/>
          <p:cNvPicPr>
            <a:picLocks noChangeAspect="1" noChangeArrowheads="1"/>
          </p:cNvPicPr>
          <p:nvPr/>
        </p:nvPicPr>
        <p:blipFill>
          <a:blip r:embed="rId3" cstate="print"/>
          <a:srcRect t="27167"/>
          <a:stretch>
            <a:fillRect/>
          </a:stretch>
        </p:blipFill>
        <p:spPr bwMode="auto">
          <a:xfrm>
            <a:off x="665019" y="902525"/>
            <a:ext cx="7729125" cy="5320145"/>
          </a:xfrm>
          <a:prstGeom prst="rect">
            <a:avLst/>
          </a:prstGeom>
          <a:noFill/>
        </p:spPr>
      </p:pic>
      <p:sp>
        <p:nvSpPr>
          <p:cNvPr id="2" name="Title 1"/>
          <p:cNvSpPr>
            <a:spLocks noGrp="1"/>
          </p:cNvSpPr>
          <p:nvPr>
            <p:ph type="title"/>
          </p:nvPr>
        </p:nvSpPr>
        <p:spPr>
          <a:xfrm>
            <a:off x="0" y="-10362"/>
            <a:ext cx="9143999" cy="965705"/>
          </a:xfrm>
        </p:spPr>
        <p:txBody>
          <a:bodyPr/>
          <a:lstStyle/>
          <a:p>
            <a:r>
              <a:rPr lang="en-US" sz="4000" dirty="0"/>
              <a:t>How </a:t>
            </a:r>
            <a:r>
              <a:rPr lang="en-US" sz="4000" dirty="0" smtClean="0"/>
              <a:t>Much Are </a:t>
            </a:r>
            <a:r>
              <a:rPr lang="en-US" sz="4000" dirty="0"/>
              <a:t>Students Learning?</a:t>
            </a:r>
            <a:endParaRPr lang="en-CA" sz="4000" dirty="0"/>
          </a:p>
        </p:txBody>
      </p:sp>
      <p:sp>
        <p:nvSpPr>
          <p:cNvPr id="4" name="Rectangle 3"/>
          <p:cNvSpPr/>
          <p:nvPr/>
        </p:nvSpPr>
        <p:spPr>
          <a:xfrm>
            <a:off x="142504" y="6222669"/>
            <a:ext cx="9001496" cy="523220"/>
          </a:xfrm>
          <a:prstGeom prst="rect">
            <a:avLst/>
          </a:prstGeom>
        </p:spPr>
        <p:txBody>
          <a:bodyPr wrap="square">
            <a:spAutoFit/>
          </a:bodyPr>
          <a:lstStyle/>
          <a:p>
            <a:pPr algn="ctr"/>
            <a:r>
              <a:rPr lang="en-CA" sz="1400" b="1" dirty="0">
                <a:effectLst>
                  <a:outerShdw blurRad="38100" dist="38100" dir="2700000" algn="tl">
                    <a:srgbClr val="000000">
                      <a:alpha val="43137"/>
                    </a:srgbClr>
                  </a:outerShdw>
                </a:effectLst>
                <a:latin typeface="Arial" pitchFamily="34" charset="0"/>
                <a:cs typeface="Arial" pitchFamily="34" charset="0"/>
              </a:rPr>
              <a:t>Hake, Richard R. "Interactive-engagement versus traditional methods: A six-thousand-student survey of mechanics test data for introductory physics courses." </a:t>
            </a:r>
            <a:r>
              <a:rPr lang="en-CA" sz="1400" b="1" i="1" dirty="0">
                <a:effectLst>
                  <a:outerShdw blurRad="38100" dist="38100" dir="2700000" algn="tl">
                    <a:srgbClr val="000000">
                      <a:alpha val="43137"/>
                    </a:srgbClr>
                  </a:outerShdw>
                </a:effectLst>
                <a:latin typeface="Arial" pitchFamily="34" charset="0"/>
                <a:cs typeface="Arial" pitchFamily="34" charset="0"/>
              </a:rPr>
              <a:t>American journal of Physics</a:t>
            </a:r>
            <a:r>
              <a:rPr lang="en-CA" sz="1400" b="1" dirty="0">
                <a:effectLst>
                  <a:outerShdw blurRad="38100" dist="38100" dir="2700000" algn="tl">
                    <a:srgbClr val="000000">
                      <a:alpha val="43137"/>
                    </a:srgbClr>
                  </a:outerShdw>
                </a:effectLst>
                <a:latin typeface="Arial" pitchFamily="34" charset="0"/>
                <a:cs typeface="Arial" pitchFamily="34" charset="0"/>
              </a:rPr>
              <a:t> 66.1 (1998): 64-74.</a:t>
            </a:r>
          </a:p>
        </p:txBody>
      </p:sp>
      <p:sp>
        <p:nvSpPr>
          <p:cNvPr id="10" name="Freeform 9"/>
          <p:cNvSpPr/>
          <p:nvPr/>
        </p:nvSpPr>
        <p:spPr bwMode="auto">
          <a:xfrm>
            <a:off x="2044906" y="895350"/>
            <a:ext cx="6027964" cy="4403518"/>
          </a:xfrm>
          <a:custGeom>
            <a:avLst/>
            <a:gdLst>
              <a:gd name="connsiteX0" fmla="*/ 0 w 5949538"/>
              <a:gd name="connsiteY0" fmla="*/ 0 h 4358244"/>
              <a:gd name="connsiteX1" fmla="*/ 59376 w 5949538"/>
              <a:gd name="connsiteY1" fmla="*/ 2434442 h 4358244"/>
              <a:gd name="connsiteX2" fmla="*/ 5949538 w 5949538"/>
              <a:gd name="connsiteY2" fmla="*/ 4358244 h 4358244"/>
              <a:gd name="connsiteX3" fmla="*/ 5949538 w 5949538"/>
              <a:gd name="connsiteY3" fmla="*/ 0 h 4358244"/>
              <a:gd name="connsiteX4" fmla="*/ 0 w 5949538"/>
              <a:gd name="connsiteY4" fmla="*/ 0 h 4358244"/>
              <a:gd name="connsiteX0" fmla="*/ 0 w 6020789"/>
              <a:gd name="connsiteY0" fmla="*/ 0 h 4346368"/>
              <a:gd name="connsiteX1" fmla="*/ 59376 w 6020789"/>
              <a:gd name="connsiteY1" fmla="*/ 2434442 h 4346368"/>
              <a:gd name="connsiteX2" fmla="*/ 6020789 w 6020789"/>
              <a:gd name="connsiteY2" fmla="*/ 4346368 h 4346368"/>
              <a:gd name="connsiteX3" fmla="*/ 5949538 w 6020789"/>
              <a:gd name="connsiteY3" fmla="*/ 0 h 4346368"/>
              <a:gd name="connsiteX4" fmla="*/ 0 w 6020789"/>
              <a:gd name="connsiteY4" fmla="*/ 0 h 4346368"/>
              <a:gd name="connsiteX0" fmla="*/ 0 w 6020789"/>
              <a:gd name="connsiteY0" fmla="*/ 35626 h 4381994"/>
              <a:gd name="connsiteX1" fmla="*/ 59376 w 6020789"/>
              <a:gd name="connsiteY1" fmla="*/ 2470068 h 4381994"/>
              <a:gd name="connsiteX2" fmla="*/ 6020789 w 6020789"/>
              <a:gd name="connsiteY2" fmla="*/ 4381994 h 4381994"/>
              <a:gd name="connsiteX3" fmla="*/ 6008914 w 6020789"/>
              <a:gd name="connsiteY3" fmla="*/ 0 h 4381994"/>
              <a:gd name="connsiteX4" fmla="*/ 0 w 6020789"/>
              <a:gd name="connsiteY4" fmla="*/ 35626 h 4381994"/>
              <a:gd name="connsiteX0" fmla="*/ 0 w 6008914"/>
              <a:gd name="connsiteY0" fmla="*/ 35626 h 4381994"/>
              <a:gd name="connsiteX1" fmla="*/ 47501 w 6008914"/>
              <a:gd name="connsiteY1" fmla="*/ 2470068 h 4381994"/>
              <a:gd name="connsiteX2" fmla="*/ 6008914 w 6008914"/>
              <a:gd name="connsiteY2" fmla="*/ 4381994 h 4381994"/>
              <a:gd name="connsiteX3" fmla="*/ 5997039 w 6008914"/>
              <a:gd name="connsiteY3" fmla="*/ 0 h 4381994"/>
              <a:gd name="connsiteX4" fmla="*/ 0 w 6008914"/>
              <a:gd name="connsiteY4" fmla="*/ 35626 h 4381994"/>
              <a:gd name="connsiteX0" fmla="*/ 0 w 6008914"/>
              <a:gd name="connsiteY0" fmla="*/ 35626 h 4381994"/>
              <a:gd name="connsiteX1" fmla="*/ 23750 w 6008914"/>
              <a:gd name="connsiteY1" fmla="*/ 2541320 h 4381994"/>
              <a:gd name="connsiteX2" fmla="*/ 6008914 w 6008914"/>
              <a:gd name="connsiteY2" fmla="*/ 4381994 h 4381994"/>
              <a:gd name="connsiteX3" fmla="*/ 5997039 w 6008914"/>
              <a:gd name="connsiteY3" fmla="*/ 0 h 4381994"/>
              <a:gd name="connsiteX4" fmla="*/ 0 w 6008914"/>
              <a:gd name="connsiteY4" fmla="*/ 35626 h 4381994"/>
              <a:gd name="connsiteX0" fmla="*/ 0 w 6008914"/>
              <a:gd name="connsiteY0" fmla="*/ 35626 h 4381994"/>
              <a:gd name="connsiteX1" fmla="*/ 23750 w 6008914"/>
              <a:gd name="connsiteY1" fmla="*/ 2541320 h 4381994"/>
              <a:gd name="connsiteX2" fmla="*/ 2422565 w 6008914"/>
              <a:gd name="connsiteY2" fmla="*/ 3265714 h 4381994"/>
              <a:gd name="connsiteX3" fmla="*/ 6008914 w 6008914"/>
              <a:gd name="connsiteY3" fmla="*/ 4381994 h 4381994"/>
              <a:gd name="connsiteX4" fmla="*/ 5997039 w 6008914"/>
              <a:gd name="connsiteY4" fmla="*/ 0 h 4381994"/>
              <a:gd name="connsiteX5" fmla="*/ 0 w 6008914"/>
              <a:gd name="connsiteY5" fmla="*/ 35626 h 4381994"/>
              <a:gd name="connsiteX0" fmla="*/ 0 w 6008914"/>
              <a:gd name="connsiteY0" fmla="*/ 35626 h 4381994"/>
              <a:gd name="connsiteX1" fmla="*/ 23750 w 6008914"/>
              <a:gd name="connsiteY1" fmla="*/ 2541320 h 4381994"/>
              <a:gd name="connsiteX2" fmla="*/ 2363188 w 6008914"/>
              <a:gd name="connsiteY2" fmla="*/ 3360716 h 4381994"/>
              <a:gd name="connsiteX3" fmla="*/ 6008914 w 6008914"/>
              <a:gd name="connsiteY3" fmla="*/ 4381994 h 4381994"/>
              <a:gd name="connsiteX4" fmla="*/ 5997039 w 6008914"/>
              <a:gd name="connsiteY4" fmla="*/ 0 h 4381994"/>
              <a:gd name="connsiteX5" fmla="*/ 0 w 6008914"/>
              <a:gd name="connsiteY5" fmla="*/ 35626 h 4381994"/>
              <a:gd name="connsiteX0" fmla="*/ 0 w 6008914"/>
              <a:gd name="connsiteY0" fmla="*/ 35626 h 4381994"/>
              <a:gd name="connsiteX1" fmla="*/ 23750 w 6008914"/>
              <a:gd name="connsiteY1" fmla="*/ 2541320 h 4381994"/>
              <a:gd name="connsiteX2" fmla="*/ 2363188 w 6008914"/>
              <a:gd name="connsiteY2" fmla="*/ 3360716 h 4381994"/>
              <a:gd name="connsiteX3" fmla="*/ 6008914 w 6008914"/>
              <a:gd name="connsiteY3" fmla="*/ 4381994 h 4381994"/>
              <a:gd name="connsiteX4" fmla="*/ 5997039 w 6008914"/>
              <a:gd name="connsiteY4" fmla="*/ 0 h 4381994"/>
              <a:gd name="connsiteX5" fmla="*/ 0 w 6008914"/>
              <a:gd name="connsiteY5" fmla="*/ 35626 h 4381994"/>
              <a:gd name="connsiteX0" fmla="*/ 0 w 6008914"/>
              <a:gd name="connsiteY0" fmla="*/ 35626 h 4381994"/>
              <a:gd name="connsiteX1" fmla="*/ 23750 w 6008914"/>
              <a:gd name="connsiteY1" fmla="*/ 2541320 h 4381994"/>
              <a:gd name="connsiteX2" fmla="*/ 2363188 w 6008914"/>
              <a:gd name="connsiteY2" fmla="*/ 3360716 h 4381994"/>
              <a:gd name="connsiteX3" fmla="*/ 6008914 w 6008914"/>
              <a:gd name="connsiteY3" fmla="*/ 4381994 h 4381994"/>
              <a:gd name="connsiteX4" fmla="*/ 5997039 w 6008914"/>
              <a:gd name="connsiteY4" fmla="*/ 0 h 4381994"/>
              <a:gd name="connsiteX5" fmla="*/ 0 w 6008914"/>
              <a:gd name="connsiteY5" fmla="*/ 35626 h 4381994"/>
              <a:gd name="connsiteX0" fmla="*/ 0 w 6000997"/>
              <a:gd name="connsiteY0" fmla="*/ 35626 h 4553444"/>
              <a:gd name="connsiteX1" fmla="*/ 23750 w 6000997"/>
              <a:gd name="connsiteY1" fmla="*/ 2541320 h 4553444"/>
              <a:gd name="connsiteX2" fmla="*/ 2363188 w 6000997"/>
              <a:gd name="connsiteY2" fmla="*/ 3360716 h 4553444"/>
              <a:gd name="connsiteX3" fmla="*/ 5989864 w 6000997"/>
              <a:gd name="connsiteY3" fmla="*/ 4553444 h 4553444"/>
              <a:gd name="connsiteX4" fmla="*/ 5997039 w 6000997"/>
              <a:gd name="connsiteY4" fmla="*/ 0 h 4553444"/>
              <a:gd name="connsiteX5" fmla="*/ 0 w 6000997"/>
              <a:gd name="connsiteY5" fmla="*/ 35626 h 4553444"/>
              <a:gd name="connsiteX0" fmla="*/ 0 w 6018439"/>
              <a:gd name="connsiteY0" fmla="*/ 35626 h 4486769"/>
              <a:gd name="connsiteX1" fmla="*/ 23750 w 6018439"/>
              <a:gd name="connsiteY1" fmla="*/ 2541320 h 4486769"/>
              <a:gd name="connsiteX2" fmla="*/ 2363188 w 6018439"/>
              <a:gd name="connsiteY2" fmla="*/ 3360716 h 4486769"/>
              <a:gd name="connsiteX3" fmla="*/ 6018439 w 6018439"/>
              <a:gd name="connsiteY3" fmla="*/ 4486769 h 4486769"/>
              <a:gd name="connsiteX4" fmla="*/ 5997039 w 6018439"/>
              <a:gd name="connsiteY4" fmla="*/ 0 h 4486769"/>
              <a:gd name="connsiteX5" fmla="*/ 0 w 6018439"/>
              <a:gd name="connsiteY5" fmla="*/ 35626 h 4486769"/>
              <a:gd name="connsiteX0" fmla="*/ 0 w 6027964"/>
              <a:gd name="connsiteY0" fmla="*/ 83251 h 4486769"/>
              <a:gd name="connsiteX1" fmla="*/ 33275 w 6027964"/>
              <a:gd name="connsiteY1" fmla="*/ 2541320 h 4486769"/>
              <a:gd name="connsiteX2" fmla="*/ 2372713 w 6027964"/>
              <a:gd name="connsiteY2" fmla="*/ 3360716 h 4486769"/>
              <a:gd name="connsiteX3" fmla="*/ 6027964 w 6027964"/>
              <a:gd name="connsiteY3" fmla="*/ 4486769 h 4486769"/>
              <a:gd name="connsiteX4" fmla="*/ 6006564 w 6027964"/>
              <a:gd name="connsiteY4" fmla="*/ 0 h 4486769"/>
              <a:gd name="connsiteX5" fmla="*/ 0 w 6027964"/>
              <a:gd name="connsiteY5" fmla="*/ 83251 h 4486769"/>
              <a:gd name="connsiteX0" fmla="*/ 0 w 6027964"/>
              <a:gd name="connsiteY0" fmla="*/ 26101 h 4429619"/>
              <a:gd name="connsiteX1" fmla="*/ 33275 w 6027964"/>
              <a:gd name="connsiteY1" fmla="*/ 2484170 h 4429619"/>
              <a:gd name="connsiteX2" fmla="*/ 2372713 w 6027964"/>
              <a:gd name="connsiteY2" fmla="*/ 3303566 h 4429619"/>
              <a:gd name="connsiteX3" fmla="*/ 6027964 w 6027964"/>
              <a:gd name="connsiteY3" fmla="*/ 4429619 h 4429619"/>
              <a:gd name="connsiteX4" fmla="*/ 6006564 w 6027964"/>
              <a:gd name="connsiteY4" fmla="*/ 0 h 4429619"/>
              <a:gd name="connsiteX5" fmla="*/ 0 w 6027964"/>
              <a:gd name="connsiteY5" fmla="*/ 26101 h 4429619"/>
              <a:gd name="connsiteX0" fmla="*/ 0 w 6027964"/>
              <a:gd name="connsiteY0" fmla="*/ 0 h 4403518"/>
              <a:gd name="connsiteX1" fmla="*/ 33275 w 6027964"/>
              <a:gd name="connsiteY1" fmla="*/ 2458069 h 4403518"/>
              <a:gd name="connsiteX2" fmla="*/ 2372713 w 6027964"/>
              <a:gd name="connsiteY2" fmla="*/ 3277465 h 4403518"/>
              <a:gd name="connsiteX3" fmla="*/ 6027964 w 6027964"/>
              <a:gd name="connsiteY3" fmla="*/ 4403518 h 4403518"/>
              <a:gd name="connsiteX4" fmla="*/ 6006564 w 6027964"/>
              <a:gd name="connsiteY4" fmla="*/ 2474 h 4403518"/>
              <a:gd name="connsiteX5" fmla="*/ 0 w 6027964"/>
              <a:gd name="connsiteY5" fmla="*/ 0 h 440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7964" h="4403518">
                <a:moveTo>
                  <a:pt x="0" y="0"/>
                </a:moveTo>
                <a:lnTo>
                  <a:pt x="33275" y="2458069"/>
                </a:lnTo>
                <a:lnTo>
                  <a:pt x="2372713" y="3277465"/>
                </a:lnTo>
                <a:cubicBezTo>
                  <a:pt x="3599830" y="3499138"/>
                  <a:pt x="4812722" y="4063092"/>
                  <a:pt x="6027964" y="4403518"/>
                </a:cubicBezTo>
                <a:cubicBezTo>
                  <a:pt x="6024006" y="2942853"/>
                  <a:pt x="6010522" y="1463139"/>
                  <a:pt x="6006564" y="2474"/>
                </a:cubicBezTo>
                <a:lnTo>
                  <a:pt x="0" y="0"/>
                </a:lnTo>
                <a:close/>
              </a:path>
            </a:pathLst>
          </a:cu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8" name="TextBox 7"/>
          <p:cNvSpPr txBox="1"/>
          <p:nvPr/>
        </p:nvSpPr>
        <p:spPr>
          <a:xfrm>
            <a:off x="2147776" y="1446028"/>
            <a:ext cx="2392325" cy="1077218"/>
          </a:xfrm>
          <a:prstGeom prst="rect">
            <a:avLst/>
          </a:prstGeom>
          <a:noFill/>
        </p:spPr>
        <p:txBody>
          <a:bodyPr wrap="square" rtlCol="0">
            <a:spAutoFit/>
          </a:bodyPr>
          <a:lstStyle/>
          <a:p>
            <a:r>
              <a:rPr lang="en-US" sz="3200" b="1" dirty="0">
                <a:solidFill>
                  <a:schemeClr val="bg2"/>
                </a:solidFill>
                <a:effectLst>
                  <a:outerShdw blurRad="38100" dist="38100" dir="2700000" algn="tl">
                    <a:srgbClr val="000000">
                      <a:alpha val="43137"/>
                    </a:srgbClr>
                  </a:outerShdw>
                </a:effectLst>
                <a:latin typeface="Arial" pitchFamily="34" charset="0"/>
                <a:cs typeface="Arial" pitchFamily="34" charset="0"/>
              </a:rPr>
              <a:t>Traditional Instruction</a:t>
            </a:r>
            <a:endParaRPr lang="en-CA" sz="3200" b="1" dirty="0">
              <a:solidFill>
                <a:schemeClr val="bg2"/>
              </a:solidFill>
              <a:effectLst>
                <a:outerShdw blurRad="38100" dist="38100" dir="2700000" algn="tl">
                  <a:srgbClr val="000000">
                    <a:alpha val="43137"/>
                  </a:srgbClr>
                </a:outerShdw>
              </a:effectLst>
              <a:latin typeface="Arial" pitchFamily="34" charset="0"/>
              <a:cs typeface="Arial" pitchFamily="34" charset="0"/>
            </a:endParaRPr>
          </a:p>
        </p:txBody>
      </p:sp>
      <p:sp>
        <p:nvSpPr>
          <p:cNvPr id="15" name="Oval 14"/>
          <p:cNvSpPr/>
          <p:nvPr/>
        </p:nvSpPr>
        <p:spPr bwMode="auto">
          <a:xfrm>
            <a:off x="5229225" y="3990975"/>
            <a:ext cx="266700" cy="67627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cxnSp>
        <p:nvCxnSpPr>
          <p:cNvPr id="11" name="Straight Connector 10"/>
          <p:cNvCxnSpPr>
            <a:stCxn id="10" idx="3"/>
          </p:cNvCxnSpPr>
          <p:nvPr/>
        </p:nvCxnSpPr>
        <p:spPr bwMode="auto">
          <a:xfrm flipH="1" flipV="1">
            <a:off x="1781176" y="3159491"/>
            <a:ext cx="6291694" cy="2139377"/>
          </a:xfrm>
          <a:prstGeom prst="line">
            <a:avLst/>
          </a:prstGeom>
          <a:solidFill>
            <a:schemeClr val="accent1"/>
          </a:solidFill>
          <a:ln w="57150" cap="flat" cmpd="sng" algn="ctr">
            <a:solidFill>
              <a:srgbClr val="9D339D"/>
            </a:solidFill>
            <a:prstDash val="sysDash"/>
            <a:round/>
            <a:headEnd type="none" w="med" len="med"/>
            <a:tailEnd type="none" w="med" len="med"/>
          </a:ln>
          <a:effectLst/>
        </p:spPr>
      </p:cxnSp>
      <p:sp>
        <p:nvSpPr>
          <p:cNvPr id="13" name="Rectangle 12"/>
          <p:cNvSpPr/>
          <p:nvPr/>
        </p:nvSpPr>
        <p:spPr bwMode="auto">
          <a:xfrm>
            <a:off x="1754372" y="935665"/>
            <a:ext cx="6305107" cy="436998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7" name="Line Callout 2 6"/>
          <p:cNvSpPr/>
          <p:nvPr/>
        </p:nvSpPr>
        <p:spPr bwMode="auto">
          <a:xfrm>
            <a:off x="5103627" y="2700671"/>
            <a:ext cx="2821633" cy="1366504"/>
          </a:xfrm>
          <a:prstGeom prst="borderCallout2">
            <a:avLst>
              <a:gd name="adj1" fmla="val 68958"/>
              <a:gd name="adj2" fmla="val 382"/>
              <a:gd name="adj3" fmla="val 72098"/>
              <a:gd name="adj4" fmla="val -11202"/>
              <a:gd name="adj5" fmla="val 125278"/>
              <a:gd name="adj6" fmla="val -26617"/>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bg2"/>
                </a:solidFill>
                <a:effectLst>
                  <a:outerShdw blurRad="38100" dist="38100" dir="2700000" algn="tl">
                    <a:srgbClr val="000000">
                      <a:alpha val="43137"/>
                    </a:srgbClr>
                  </a:outerShdw>
                </a:effectLst>
                <a:latin typeface="Arial" pitchFamily="34" charset="0"/>
                <a:cs typeface="Arial" pitchFamily="34" charset="0"/>
              </a:rPr>
              <a:t>Normalized </a:t>
            </a:r>
            <a:r>
              <a:rPr kumimoji="0" lang="en-US" sz="2800" b="1" i="0" u="none" strike="noStrike" cap="none" normalizeH="0" baseline="0" dirty="0">
                <a:ln>
                  <a:noFill/>
                </a:ln>
                <a:solidFill>
                  <a:schemeClr val="bg2"/>
                </a:solidFill>
                <a:effectLst>
                  <a:outerShdw blurRad="38100" dist="38100" dir="2700000" algn="tl">
                    <a:srgbClr val="000000">
                      <a:alpha val="43137"/>
                    </a:srgbClr>
                  </a:outerShdw>
                </a:effectLst>
                <a:latin typeface="Arial" pitchFamily="34" charset="0"/>
                <a:cs typeface="Arial" pitchFamily="34" charset="0"/>
              </a:rPr>
              <a:t>Learning Gain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chemeClr val="bg2"/>
                </a:solidFill>
                <a:effectLst>
                  <a:outerShdw blurRad="38100" dist="38100" dir="2700000" algn="tl">
                    <a:srgbClr val="000000">
                      <a:alpha val="43137"/>
                    </a:srgbClr>
                  </a:outerShdw>
                </a:effectLst>
                <a:latin typeface="Arial" pitchFamily="34" charset="0"/>
                <a:cs typeface="Arial" pitchFamily="34" charset="0"/>
              </a:rPr>
              <a:t>= 23%</a:t>
            </a:r>
            <a:endParaRPr kumimoji="0" lang="en-CA" sz="2800" b="1" i="0" u="none" strike="noStrike" cap="none" normalizeH="0" baseline="0" dirty="0">
              <a:ln>
                <a:noFill/>
              </a:ln>
              <a:solidFill>
                <a:schemeClr val="bg2"/>
              </a:solidFill>
              <a:effectLst>
                <a:outerShdw blurRad="38100" dist="38100" dir="2700000" algn="tl">
                  <a:srgbClr val="000000">
                    <a:alpha val="43137"/>
                  </a:srgbClr>
                </a:outerShdw>
              </a:effectLst>
              <a:latin typeface="Arial" pitchFamily="34" charset="0"/>
              <a:cs typeface="Arial" pitchFamily="34" charset="0"/>
            </a:endParaRPr>
          </a:p>
        </p:txBody>
      </p:sp>
      <p:sp>
        <p:nvSpPr>
          <p:cNvPr id="12" name="Rounded Rectangle 11"/>
          <p:cNvSpPr/>
          <p:nvPr/>
        </p:nvSpPr>
        <p:spPr bwMode="auto">
          <a:xfrm>
            <a:off x="329609" y="1073888"/>
            <a:ext cx="1095154" cy="2169042"/>
          </a:xfrm>
          <a:prstGeom prst="roundRect">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14" name="TextBox 13"/>
          <p:cNvSpPr txBox="1"/>
          <p:nvPr/>
        </p:nvSpPr>
        <p:spPr>
          <a:xfrm>
            <a:off x="1924491" y="829332"/>
            <a:ext cx="6028659" cy="646331"/>
          </a:xfrm>
          <a:prstGeom prst="rect">
            <a:avLst/>
          </a:prstGeom>
          <a:noFill/>
        </p:spPr>
        <p:txBody>
          <a:bodyPr wrap="square" rtlCol="0">
            <a:spAutoFit/>
          </a:bodyPr>
          <a:lstStyle/>
          <a:p>
            <a:pPr algn="ctr"/>
            <a:r>
              <a:rPr lang="en-US" sz="3600" b="1" dirty="0" smtClean="0">
                <a:solidFill>
                  <a:schemeClr val="bg2"/>
                </a:solidFill>
                <a:effectLst>
                  <a:outerShdw blurRad="38100" dist="38100" dir="2700000" algn="tl">
                    <a:srgbClr val="000000">
                      <a:alpha val="43137"/>
                    </a:srgbClr>
                  </a:outerShdw>
                </a:effectLst>
                <a:latin typeface="Arial" pitchFamily="34" charset="0"/>
                <a:cs typeface="Arial" pitchFamily="34" charset="0"/>
              </a:rPr>
              <a:t>Force Concept Inventory</a:t>
            </a:r>
            <a:endParaRPr lang="en-CA" sz="3600" b="1" dirty="0">
              <a:solidFill>
                <a:schemeClr val="bg2"/>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13"/>
                                        </p:tgtEl>
                                      </p:cBhvr>
                                    </p:animEffect>
                                    <p:set>
                                      <p:cBhvr>
                                        <p:cTn id="12" dur="1" fill="hold">
                                          <p:stCondLst>
                                            <p:cond delay="19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5636525" y="0"/>
            <a:ext cx="3507475" cy="6858000"/>
          </a:xfrm>
          <a:prstGeom prst="rect">
            <a:avLst/>
          </a:prstGeom>
          <a:solidFill>
            <a:schemeClr val="tx2">
              <a:lumMod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pic>
        <p:nvPicPr>
          <p:cNvPr id="5" name="Picture 2"/>
          <p:cNvPicPr>
            <a:picLocks noChangeAspect="1" noChangeArrowheads="1"/>
          </p:cNvPicPr>
          <p:nvPr/>
        </p:nvPicPr>
        <p:blipFill>
          <a:blip r:embed="rId3" cstate="print">
            <a:lum bright="-10000"/>
          </a:blip>
          <a:srcRect l="29594" t="8556" r="30368" b="54272"/>
          <a:stretch>
            <a:fillRect/>
          </a:stretch>
        </p:blipFill>
        <p:spPr bwMode="auto">
          <a:xfrm>
            <a:off x="0" y="0"/>
            <a:ext cx="5636524" cy="6858000"/>
          </a:xfrm>
          <a:prstGeom prst="rect">
            <a:avLst/>
          </a:prstGeom>
          <a:noFill/>
          <a:ln w="9525">
            <a:noFill/>
            <a:round/>
            <a:headEnd/>
            <a:tailEnd/>
          </a:ln>
        </p:spPr>
      </p:pic>
      <p:sp>
        <p:nvSpPr>
          <p:cNvPr id="10251" name="TextBox 17"/>
          <p:cNvSpPr txBox="1">
            <a:spLocks noChangeArrowheads="1"/>
          </p:cNvSpPr>
          <p:nvPr/>
        </p:nvSpPr>
        <p:spPr bwMode="auto">
          <a:xfrm>
            <a:off x="-1" y="6027003"/>
            <a:ext cx="5650173" cy="830997"/>
          </a:xfrm>
          <a:prstGeom prst="rect">
            <a:avLst/>
          </a:prstGeom>
          <a:solidFill>
            <a:srgbClr val="000000">
              <a:alpha val="72157"/>
            </a:srgbClr>
          </a:solidFill>
          <a:ln w="9525">
            <a:noFill/>
            <a:miter lim="800000"/>
            <a:headEnd/>
            <a:tailEnd/>
          </a:ln>
        </p:spPr>
        <p:txBody>
          <a:bodyPr wrap="square">
            <a:spAutoFit/>
          </a:bodyPr>
          <a:lstStyle/>
          <a:p>
            <a:pPr algn="ctr"/>
            <a:r>
              <a:rPr lang="en-US" sz="4800" b="1" dirty="0">
                <a:solidFill>
                  <a:srgbClr val="FFC000"/>
                </a:solidFill>
                <a:effectLst>
                  <a:outerShdw blurRad="38100" dist="38100" dir="2700000" algn="tl">
                    <a:srgbClr val="000000">
                      <a:alpha val="43137"/>
                    </a:srgbClr>
                  </a:outerShdw>
                </a:effectLst>
                <a:latin typeface="Arial" pitchFamily="34" charset="0"/>
                <a:cs typeface="Arial" pitchFamily="34" charset="0"/>
              </a:rPr>
              <a:t>Typical Student</a:t>
            </a:r>
          </a:p>
        </p:txBody>
      </p:sp>
      <p:grpSp>
        <p:nvGrpSpPr>
          <p:cNvPr id="2" name="Group 26"/>
          <p:cNvGrpSpPr>
            <a:grpSpLocks/>
          </p:cNvGrpSpPr>
          <p:nvPr/>
        </p:nvGrpSpPr>
        <p:grpSpPr bwMode="auto">
          <a:xfrm>
            <a:off x="3262584" y="76200"/>
            <a:ext cx="5308164" cy="1624612"/>
            <a:chOff x="3086103" y="2472732"/>
            <a:chExt cx="4288964" cy="1625409"/>
          </a:xfrm>
        </p:grpSpPr>
        <p:cxnSp>
          <p:nvCxnSpPr>
            <p:cNvPr id="25" name="Straight Arrow Connector 14"/>
            <p:cNvCxnSpPr>
              <a:cxnSpLocks noChangeShapeType="1"/>
            </p:cNvCxnSpPr>
            <p:nvPr/>
          </p:nvCxnSpPr>
          <p:spPr bwMode="auto">
            <a:xfrm>
              <a:off x="3357635" y="3379791"/>
              <a:ext cx="2017851" cy="0"/>
            </a:xfrm>
            <a:prstGeom prst="straightConnector1">
              <a:avLst/>
            </a:prstGeom>
            <a:noFill/>
            <a:ln w="57150" algn="ctr">
              <a:solidFill>
                <a:srgbClr val="F6DB3C"/>
              </a:solidFill>
              <a:round/>
              <a:headEnd type="arrow" w="med" len="med"/>
              <a:tailEnd/>
            </a:ln>
          </p:spPr>
        </p:cxnSp>
        <p:sp>
          <p:nvSpPr>
            <p:cNvPr id="26" name="TextBox 15"/>
            <p:cNvSpPr txBox="1">
              <a:spLocks noChangeArrowheads="1"/>
            </p:cNvSpPr>
            <p:nvPr/>
          </p:nvSpPr>
          <p:spPr bwMode="auto">
            <a:xfrm>
              <a:off x="5475536" y="2472732"/>
              <a:ext cx="1793201" cy="1200918"/>
            </a:xfrm>
            <a:prstGeom prst="rect">
              <a:avLst/>
            </a:prstGeom>
            <a:noFill/>
            <a:ln w="9525">
              <a:noFill/>
              <a:miter lim="800000"/>
              <a:headEnd/>
              <a:tailEnd/>
            </a:ln>
          </p:spPr>
          <p:txBody>
            <a:bodyPr wrap="square">
              <a:spAutoFit/>
            </a:bodyPr>
            <a:lstStyle/>
            <a:p>
              <a:r>
                <a:rPr lang="en-US" sz="3600" b="1" dirty="0">
                  <a:effectLst>
                    <a:outerShdw blurRad="38100" dist="38100" dir="2700000" algn="tl">
                      <a:srgbClr val="000000">
                        <a:alpha val="43137"/>
                      </a:srgbClr>
                    </a:outerShdw>
                  </a:effectLst>
                  <a:latin typeface="Arial" pitchFamily="34" charset="0"/>
                  <a:cs typeface="Arial" pitchFamily="34" charset="0"/>
                </a:rPr>
                <a:t>Physics Wisdom</a:t>
              </a:r>
            </a:p>
          </p:txBody>
        </p:sp>
        <p:grpSp>
          <p:nvGrpSpPr>
            <p:cNvPr id="3" name="Group 19"/>
            <p:cNvGrpSpPr>
              <a:grpSpLocks/>
            </p:cNvGrpSpPr>
            <p:nvPr/>
          </p:nvGrpSpPr>
          <p:grpSpPr bwMode="auto">
            <a:xfrm flipV="1">
              <a:off x="3086103" y="3605810"/>
              <a:ext cx="4288964" cy="492331"/>
              <a:chOff x="4071274" y="3793668"/>
              <a:chExt cx="3135135" cy="792832"/>
            </a:xfrm>
          </p:grpSpPr>
          <p:sp>
            <p:nvSpPr>
              <p:cNvPr id="28" name="Freeform 21"/>
              <p:cNvSpPr>
                <a:spLocks/>
              </p:cNvSpPr>
              <p:nvPr/>
            </p:nvSpPr>
            <p:spPr bwMode="auto">
              <a:xfrm>
                <a:off x="4071274" y="3793668"/>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57150" cap="flat" cmpd="sng" algn="ctr">
                <a:solidFill>
                  <a:schemeClr val="tx1"/>
                </a:solidFill>
                <a:prstDash val="solid"/>
                <a:round/>
                <a:headEnd type="none" w="med" len="med"/>
                <a:tailEnd type="none" w="med" len="med"/>
              </a:ln>
            </p:spPr>
            <p:txBody>
              <a:bodyPr/>
              <a:lstStyle/>
              <a:p>
                <a:endParaRPr lang="en-CA"/>
              </a:p>
            </p:txBody>
          </p:sp>
          <p:sp>
            <p:nvSpPr>
              <p:cNvPr id="29" name="Freeform 22"/>
              <p:cNvSpPr>
                <a:spLocks/>
              </p:cNvSpPr>
              <p:nvPr/>
            </p:nvSpPr>
            <p:spPr bwMode="auto">
              <a:xfrm>
                <a:off x="4855062" y="3815436"/>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57150" cap="flat" cmpd="sng" algn="ctr">
                <a:solidFill>
                  <a:schemeClr val="tx1"/>
                </a:solidFill>
                <a:prstDash val="solid"/>
                <a:round/>
                <a:headEnd type="none" w="med" len="med"/>
                <a:tailEnd type="none" w="med" len="med"/>
              </a:ln>
            </p:spPr>
            <p:txBody>
              <a:bodyPr/>
              <a:lstStyle/>
              <a:p>
                <a:endParaRPr lang="en-CA"/>
              </a:p>
            </p:txBody>
          </p:sp>
          <p:sp>
            <p:nvSpPr>
              <p:cNvPr id="30" name="Freeform 23"/>
              <p:cNvSpPr>
                <a:spLocks/>
              </p:cNvSpPr>
              <p:nvPr/>
            </p:nvSpPr>
            <p:spPr bwMode="auto">
              <a:xfrm>
                <a:off x="5638850" y="383720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57150" cap="flat" cmpd="sng" algn="ctr">
                <a:solidFill>
                  <a:schemeClr val="tx1"/>
                </a:solidFill>
                <a:prstDash val="solid"/>
                <a:round/>
                <a:headEnd type="none" w="med" len="med"/>
                <a:tailEnd type="none" w="med" len="med"/>
              </a:ln>
            </p:spPr>
            <p:txBody>
              <a:bodyPr/>
              <a:lstStyle/>
              <a:p>
                <a:endParaRPr lang="en-CA"/>
              </a:p>
            </p:txBody>
          </p:sp>
          <p:sp>
            <p:nvSpPr>
              <p:cNvPr id="31" name="Freeform 24"/>
              <p:cNvSpPr>
                <a:spLocks/>
              </p:cNvSpPr>
              <p:nvPr/>
            </p:nvSpPr>
            <p:spPr bwMode="auto">
              <a:xfrm>
                <a:off x="6422638" y="3858972"/>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57150" cap="flat" cmpd="sng" algn="ctr">
                <a:solidFill>
                  <a:schemeClr val="tx1"/>
                </a:solidFill>
                <a:prstDash val="solid"/>
                <a:round/>
                <a:headEnd type="none" w="med" len="med"/>
                <a:tailEnd type="none" w="med" len="med"/>
              </a:ln>
            </p:spPr>
            <p:txBody>
              <a:bodyPr/>
              <a:lstStyle/>
              <a:p>
                <a:endParaRPr lang="en-CA"/>
              </a:p>
            </p:txBody>
          </p:sp>
        </p:grpSp>
      </p:grpSp>
      <p:grpSp>
        <p:nvGrpSpPr>
          <p:cNvPr id="4" name="Group 22"/>
          <p:cNvGrpSpPr/>
          <p:nvPr/>
        </p:nvGrpSpPr>
        <p:grpSpPr>
          <a:xfrm>
            <a:off x="1107854" y="778418"/>
            <a:ext cx="2165272" cy="1821040"/>
            <a:chOff x="1107854" y="778418"/>
            <a:chExt cx="2165272" cy="1821040"/>
          </a:xfrm>
        </p:grpSpPr>
        <p:sp>
          <p:nvSpPr>
            <p:cNvPr id="17" name="Chord 16"/>
            <p:cNvSpPr/>
            <p:nvPr/>
          </p:nvSpPr>
          <p:spPr bwMode="auto">
            <a:xfrm rot="5145313">
              <a:off x="1279970" y="606302"/>
              <a:ext cx="1821040" cy="2165272"/>
            </a:xfrm>
            <a:prstGeom prst="chord">
              <a:avLst>
                <a:gd name="adj1" fmla="val 4539896"/>
                <a:gd name="adj2" fmla="val 16200000"/>
              </a:avLst>
            </a:prstGeom>
            <a:solidFill>
              <a:srgbClr val="000000">
                <a:alpha val="43922"/>
              </a:srgbClr>
            </a:solidFill>
            <a:ln w="57150" cap="flat" cmpd="sng" algn="ctr">
              <a:solidFill>
                <a:srgbClr val="FF0000"/>
              </a:solidFill>
              <a:prstDash val="solid"/>
              <a:round/>
              <a:headEnd type="none" w="med" len="med"/>
              <a:tailEnd type="none" w="med" len="med"/>
            </a:ln>
            <a:effectLst/>
          </p:spPr>
          <p:txBody>
            <a:bodyPr/>
            <a:lstStyle/>
            <a:p>
              <a:pPr>
                <a:defRPr/>
              </a:pPr>
              <a:endParaRPr lang="en-US" dirty="0">
                <a:ln w="38100">
                  <a:solidFill>
                    <a:srgbClr val="000000"/>
                  </a:solidFill>
                </a:ln>
              </a:endParaRPr>
            </a:p>
          </p:txBody>
        </p:sp>
        <p:sp>
          <p:nvSpPr>
            <p:cNvPr id="20" name="TextBox 19"/>
            <p:cNvSpPr txBox="1"/>
            <p:nvPr/>
          </p:nvSpPr>
          <p:spPr>
            <a:xfrm>
              <a:off x="1318161" y="903763"/>
              <a:ext cx="1805049" cy="923330"/>
            </a:xfrm>
            <a:prstGeom prst="rect">
              <a:avLst/>
            </a:prstGeom>
            <a:noFill/>
          </p:spPr>
          <p:txBody>
            <a:bodyPr wrap="square" rtlCol="0">
              <a:spAutoFit/>
            </a:bodyPr>
            <a:lstStyle/>
            <a:p>
              <a:r>
                <a:rPr lang="en-US" sz="5400" b="1" dirty="0">
                  <a:effectLst>
                    <a:outerShdw blurRad="38100" dist="38100" dir="2700000" algn="tl">
                      <a:srgbClr val="000000">
                        <a:alpha val="43137"/>
                      </a:srgbClr>
                    </a:outerShdw>
                  </a:effectLst>
                  <a:latin typeface="Arial" pitchFamily="34" charset="0"/>
                  <a:cs typeface="Arial" pitchFamily="34" charset="0"/>
                </a:rPr>
                <a:t>23%</a:t>
              </a:r>
              <a:endParaRPr lang="en-CA" sz="54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16" name="Group 74"/>
          <p:cNvGrpSpPr>
            <a:grpSpLocks/>
          </p:cNvGrpSpPr>
          <p:nvPr/>
        </p:nvGrpSpPr>
        <p:grpSpPr bwMode="auto">
          <a:xfrm>
            <a:off x="-2688348" y="-2885354"/>
            <a:ext cx="11832348" cy="8634413"/>
            <a:chOff x="-3240200" y="-1388858"/>
            <a:chExt cx="11832659" cy="8634883"/>
          </a:xfrm>
        </p:grpSpPr>
        <p:cxnSp>
          <p:nvCxnSpPr>
            <p:cNvPr id="18" name="Straight Arrow Connector 12"/>
            <p:cNvCxnSpPr>
              <a:cxnSpLocks noChangeShapeType="1"/>
            </p:cNvCxnSpPr>
            <p:nvPr/>
          </p:nvCxnSpPr>
          <p:spPr bwMode="auto">
            <a:xfrm flipH="1" flipV="1">
              <a:off x="3075064" y="4205113"/>
              <a:ext cx="1344536" cy="671687"/>
            </a:xfrm>
            <a:prstGeom prst="straightConnector1">
              <a:avLst/>
            </a:prstGeom>
            <a:noFill/>
            <a:ln w="57150" algn="ctr">
              <a:solidFill>
                <a:srgbClr val="F6DB3C"/>
              </a:solidFill>
              <a:round/>
              <a:headEnd type="arrow" w="med" len="med"/>
              <a:tailEnd/>
            </a:ln>
          </p:spPr>
        </p:cxnSp>
        <p:sp>
          <p:nvSpPr>
            <p:cNvPr id="19" name="TextBox 16"/>
            <p:cNvSpPr txBox="1">
              <a:spLocks noChangeArrowheads="1"/>
            </p:cNvSpPr>
            <p:nvPr/>
          </p:nvSpPr>
          <p:spPr bwMode="auto">
            <a:xfrm>
              <a:off x="4885200" y="3852211"/>
              <a:ext cx="3707259" cy="1569745"/>
            </a:xfrm>
            <a:prstGeom prst="rect">
              <a:avLst/>
            </a:prstGeom>
            <a:noFill/>
            <a:ln w="9525">
              <a:noFill/>
              <a:miter lim="800000"/>
              <a:headEnd/>
              <a:tailEnd/>
            </a:ln>
          </p:spPr>
          <p:txBody>
            <a:bodyPr>
              <a:spAutoFit/>
            </a:bodyPr>
            <a:lstStyle/>
            <a:p>
              <a:pPr algn="ctr"/>
              <a:r>
                <a:rPr lang="en-US" sz="3200" b="1" dirty="0">
                  <a:latin typeface="Arial" pitchFamily="34" charset="0"/>
                  <a:cs typeface="Arial" pitchFamily="34" charset="0"/>
                </a:rPr>
                <a:t>77% Scattered, </a:t>
              </a:r>
            </a:p>
            <a:p>
              <a:pPr algn="ctr"/>
              <a:r>
                <a:rPr lang="en-US" sz="3200" b="1" dirty="0">
                  <a:latin typeface="Arial" pitchFamily="34" charset="0"/>
                  <a:cs typeface="Arial" pitchFamily="34" charset="0"/>
                </a:rPr>
                <a:t>lost as heat and</a:t>
              </a:r>
            </a:p>
            <a:p>
              <a:pPr algn="ctr"/>
              <a:r>
                <a:rPr lang="en-US" sz="3200" b="1" dirty="0">
                  <a:latin typeface="Arial" pitchFamily="34" charset="0"/>
                  <a:cs typeface="Arial" pitchFamily="34" charset="0"/>
                </a:rPr>
                <a:t>Star Trek trivia</a:t>
              </a:r>
            </a:p>
          </p:txBody>
        </p:sp>
        <p:grpSp>
          <p:nvGrpSpPr>
            <p:cNvPr id="21" name="Group 18"/>
            <p:cNvGrpSpPr>
              <a:grpSpLocks/>
            </p:cNvGrpSpPr>
            <p:nvPr/>
          </p:nvGrpSpPr>
          <p:grpSpPr bwMode="auto">
            <a:xfrm rot="1761629">
              <a:off x="2129116" y="4057178"/>
              <a:ext cx="3314296" cy="241189"/>
              <a:chOff x="3287486" y="3761014"/>
              <a:chExt cx="3918923" cy="825486"/>
            </a:xfrm>
          </p:grpSpPr>
          <p:sp>
            <p:nvSpPr>
              <p:cNvPr id="68" name="Freeform 11"/>
              <p:cNvSpPr>
                <a:spLocks/>
              </p:cNvSpPr>
              <p:nvPr/>
            </p:nvSpPr>
            <p:spPr bwMode="auto">
              <a:xfrm>
                <a:off x="3287486" y="376101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69" name="Freeform 12"/>
              <p:cNvSpPr>
                <a:spLocks/>
              </p:cNvSpPr>
              <p:nvPr/>
            </p:nvSpPr>
            <p:spPr bwMode="auto">
              <a:xfrm>
                <a:off x="4071274" y="3793668"/>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70" name="Freeform 13"/>
              <p:cNvSpPr>
                <a:spLocks/>
              </p:cNvSpPr>
              <p:nvPr/>
            </p:nvSpPr>
            <p:spPr bwMode="auto">
              <a:xfrm>
                <a:off x="4855062" y="3815436"/>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71" name="Freeform 14"/>
              <p:cNvSpPr>
                <a:spLocks/>
              </p:cNvSpPr>
              <p:nvPr/>
            </p:nvSpPr>
            <p:spPr bwMode="auto">
              <a:xfrm>
                <a:off x="5638850" y="383720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72" name="Freeform 15"/>
              <p:cNvSpPr>
                <a:spLocks/>
              </p:cNvSpPr>
              <p:nvPr/>
            </p:nvSpPr>
            <p:spPr bwMode="auto">
              <a:xfrm>
                <a:off x="6422638" y="3858972"/>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grpSp>
        <p:grpSp>
          <p:nvGrpSpPr>
            <p:cNvPr id="23" name="Group 18"/>
            <p:cNvGrpSpPr>
              <a:grpSpLocks/>
            </p:cNvGrpSpPr>
            <p:nvPr/>
          </p:nvGrpSpPr>
          <p:grpSpPr bwMode="auto">
            <a:xfrm rot="4610356">
              <a:off x="141883" y="5133671"/>
              <a:ext cx="3977158" cy="247549"/>
              <a:chOff x="3287486" y="3761014"/>
              <a:chExt cx="4702711" cy="847254"/>
            </a:xfrm>
          </p:grpSpPr>
          <p:sp>
            <p:nvSpPr>
              <p:cNvPr id="62" name="Freeform 11"/>
              <p:cNvSpPr>
                <a:spLocks/>
              </p:cNvSpPr>
              <p:nvPr/>
            </p:nvSpPr>
            <p:spPr bwMode="auto">
              <a:xfrm>
                <a:off x="3287486" y="376101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63" name="Freeform 12"/>
              <p:cNvSpPr>
                <a:spLocks/>
              </p:cNvSpPr>
              <p:nvPr/>
            </p:nvSpPr>
            <p:spPr bwMode="auto">
              <a:xfrm>
                <a:off x="4071274" y="3793668"/>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64" name="Freeform 13"/>
              <p:cNvSpPr>
                <a:spLocks/>
              </p:cNvSpPr>
              <p:nvPr/>
            </p:nvSpPr>
            <p:spPr bwMode="auto">
              <a:xfrm>
                <a:off x="4855062" y="3815436"/>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65" name="Freeform 14"/>
              <p:cNvSpPr>
                <a:spLocks/>
              </p:cNvSpPr>
              <p:nvPr/>
            </p:nvSpPr>
            <p:spPr bwMode="auto">
              <a:xfrm>
                <a:off x="5638850" y="383720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66" name="Freeform 15"/>
              <p:cNvSpPr>
                <a:spLocks/>
              </p:cNvSpPr>
              <p:nvPr/>
            </p:nvSpPr>
            <p:spPr bwMode="auto">
              <a:xfrm>
                <a:off x="6422638" y="3858972"/>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67" name="Freeform 16"/>
              <p:cNvSpPr>
                <a:spLocks/>
              </p:cNvSpPr>
              <p:nvPr/>
            </p:nvSpPr>
            <p:spPr bwMode="auto">
              <a:xfrm>
                <a:off x="7206426" y="3880740"/>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grpSp>
        <p:grpSp>
          <p:nvGrpSpPr>
            <p:cNvPr id="24" name="Group 18"/>
            <p:cNvGrpSpPr>
              <a:grpSpLocks/>
            </p:cNvGrpSpPr>
            <p:nvPr/>
          </p:nvGrpSpPr>
          <p:grpSpPr bwMode="auto">
            <a:xfrm rot="7421847">
              <a:off x="-1470622" y="4740299"/>
              <a:ext cx="3314296" cy="241189"/>
              <a:chOff x="3287486" y="3761014"/>
              <a:chExt cx="3918923" cy="825486"/>
            </a:xfrm>
          </p:grpSpPr>
          <p:sp>
            <p:nvSpPr>
              <p:cNvPr id="56" name="Freeform 11"/>
              <p:cNvSpPr>
                <a:spLocks/>
              </p:cNvSpPr>
              <p:nvPr/>
            </p:nvSpPr>
            <p:spPr bwMode="auto">
              <a:xfrm>
                <a:off x="3287486" y="376101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57" name="Freeform 12"/>
              <p:cNvSpPr>
                <a:spLocks/>
              </p:cNvSpPr>
              <p:nvPr/>
            </p:nvSpPr>
            <p:spPr bwMode="auto">
              <a:xfrm>
                <a:off x="4071274" y="3793668"/>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58" name="Freeform 13"/>
              <p:cNvSpPr>
                <a:spLocks/>
              </p:cNvSpPr>
              <p:nvPr/>
            </p:nvSpPr>
            <p:spPr bwMode="auto">
              <a:xfrm>
                <a:off x="4855062" y="3815436"/>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59" name="Freeform 14"/>
              <p:cNvSpPr>
                <a:spLocks/>
              </p:cNvSpPr>
              <p:nvPr/>
            </p:nvSpPr>
            <p:spPr bwMode="auto">
              <a:xfrm>
                <a:off x="5638850" y="383720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60" name="Freeform 15"/>
              <p:cNvSpPr>
                <a:spLocks/>
              </p:cNvSpPr>
              <p:nvPr/>
            </p:nvSpPr>
            <p:spPr bwMode="auto">
              <a:xfrm>
                <a:off x="6422638" y="3858972"/>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grpSp>
        <p:grpSp>
          <p:nvGrpSpPr>
            <p:cNvPr id="27" name="Group 18"/>
            <p:cNvGrpSpPr>
              <a:grpSpLocks/>
            </p:cNvGrpSpPr>
            <p:nvPr/>
          </p:nvGrpSpPr>
          <p:grpSpPr bwMode="auto">
            <a:xfrm rot="4048408">
              <a:off x="-1810743" y="475946"/>
              <a:ext cx="3977158" cy="247549"/>
              <a:chOff x="3287486" y="3761014"/>
              <a:chExt cx="4702711" cy="847254"/>
            </a:xfrm>
          </p:grpSpPr>
          <p:sp>
            <p:nvSpPr>
              <p:cNvPr id="50" name="Freeform 11"/>
              <p:cNvSpPr>
                <a:spLocks/>
              </p:cNvSpPr>
              <p:nvPr/>
            </p:nvSpPr>
            <p:spPr bwMode="auto">
              <a:xfrm>
                <a:off x="3287486" y="376101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54" name="Freeform 15"/>
              <p:cNvSpPr>
                <a:spLocks/>
              </p:cNvSpPr>
              <p:nvPr/>
            </p:nvSpPr>
            <p:spPr bwMode="auto">
              <a:xfrm>
                <a:off x="6422638" y="3858972"/>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55" name="Freeform 16"/>
              <p:cNvSpPr>
                <a:spLocks/>
              </p:cNvSpPr>
              <p:nvPr/>
            </p:nvSpPr>
            <p:spPr bwMode="auto">
              <a:xfrm>
                <a:off x="7206426" y="3880740"/>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grpSp>
        <p:grpSp>
          <p:nvGrpSpPr>
            <p:cNvPr id="32" name="Group 18"/>
            <p:cNvGrpSpPr>
              <a:grpSpLocks/>
            </p:cNvGrpSpPr>
            <p:nvPr/>
          </p:nvGrpSpPr>
          <p:grpSpPr bwMode="auto">
            <a:xfrm rot="-2523335">
              <a:off x="1751093" y="1719682"/>
              <a:ext cx="1325710" cy="222108"/>
              <a:chOff x="3287486" y="3761014"/>
              <a:chExt cx="1567559" cy="760182"/>
            </a:xfrm>
          </p:grpSpPr>
          <p:sp>
            <p:nvSpPr>
              <p:cNvPr id="44" name="Freeform 11"/>
              <p:cNvSpPr>
                <a:spLocks/>
              </p:cNvSpPr>
              <p:nvPr/>
            </p:nvSpPr>
            <p:spPr bwMode="auto">
              <a:xfrm>
                <a:off x="3287486" y="376101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45" name="Freeform 12"/>
              <p:cNvSpPr>
                <a:spLocks/>
              </p:cNvSpPr>
              <p:nvPr/>
            </p:nvSpPr>
            <p:spPr bwMode="auto">
              <a:xfrm>
                <a:off x="4071274" y="3793668"/>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grpSp>
        <p:grpSp>
          <p:nvGrpSpPr>
            <p:cNvPr id="33" name="Group 18"/>
            <p:cNvGrpSpPr>
              <a:grpSpLocks/>
            </p:cNvGrpSpPr>
            <p:nvPr/>
          </p:nvGrpSpPr>
          <p:grpSpPr bwMode="auto">
            <a:xfrm rot="435613">
              <a:off x="-3240200" y="2503085"/>
              <a:ext cx="3801152" cy="269975"/>
              <a:chOff x="3287486" y="3761014"/>
              <a:chExt cx="4494595" cy="924010"/>
            </a:xfrm>
          </p:grpSpPr>
          <p:sp>
            <p:nvSpPr>
              <p:cNvPr id="38" name="Freeform 11"/>
              <p:cNvSpPr>
                <a:spLocks/>
              </p:cNvSpPr>
              <p:nvPr/>
            </p:nvSpPr>
            <p:spPr bwMode="auto">
              <a:xfrm>
                <a:off x="3287486" y="376101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42" name="Freeform 15"/>
              <p:cNvSpPr>
                <a:spLocks/>
              </p:cNvSpPr>
              <p:nvPr/>
            </p:nvSpPr>
            <p:spPr bwMode="auto">
              <a:xfrm>
                <a:off x="6214520" y="3935723"/>
                <a:ext cx="783770" cy="727533"/>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43" name="Freeform 16"/>
              <p:cNvSpPr>
                <a:spLocks/>
              </p:cNvSpPr>
              <p:nvPr/>
            </p:nvSpPr>
            <p:spPr bwMode="auto">
              <a:xfrm>
                <a:off x="6998310" y="3957491"/>
                <a:ext cx="783771" cy="727533"/>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grpSp>
        <p:cxnSp>
          <p:nvCxnSpPr>
            <p:cNvPr id="34" name="Straight Arrow Connector 12"/>
            <p:cNvCxnSpPr>
              <a:cxnSpLocks noChangeShapeType="1"/>
            </p:cNvCxnSpPr>
            <p:nvPr/>
          </p:nvCxnSpPr>
          <p:spPr bwMode="auto">
            <a:xfrm flipH="1" flipV="1">
              <a:off x="2357727" y="5025162"/>
              <a:ext cx="487285" cy="1376536"/>
            </a:xfrm>
            <a:prstGeom prst="straightConnector1">
              <a:avLst/>
            </a:prstGeom>
            <a:noFill/>
            <a:ln w="57150" algn="ctr">
              <a:solidFill>
                <a:srgbClr val="F6DB3C"/>
              </a:solidFill>
              <a:round/>
              <a:headEnd type="arrow" w="med" len="med"/>
              <a:tailEnd/>
            </a:ln>
          </p:spPr>
        </p:cxnSp>
        <p:cxnSp>
          <p:nvCxnSpPr>
            <p:cNvPr id="35" name="Straight Arrow Connector 12"/>
            <p:cNvCxnSpPr>
              <a:cxnSpLocks noChangeShapeType="1"/>
            </p:cNvCxnSpPr>
            <p:nvPr/>
          </p:nvCxnSpPr>
          <p:spPr bwMode="auto">
            <a:xfrm flipV="1">
              <a:off x="72723" y="4448962"/>
              <a:ext cx="655717" cy="1119360"/>
            </a:xfrm>
            <a:prstGeom prst="straightConnector1">
              <a:avLst/>
            </a:prstGeom>
            <a:noFill/>
            <a:ln w="57150" algn="ctr">
              <a:solidFill>
                <a:srgbClr val="F6DB3C"/>
              </a:solidFill>
              <a:round/>
              <a:headEnd type="arrow" w="med" len="med"/>
              <a:tailEnd/>
            </a:ln>
          </p:spPr>
        </p:cxnSp>
        <p:cxnSp>
          <p:nvCxnSpPr>
            <p:cNvPr id="36" name="Straight Arrow Connector 12"/>
            <p:cNvCxnSpPr>
              <a:cxnSpLocks noChangeShapeType="1"/>
            </p:cNvCxnSpPr>
            <p:nvPr/>
          </p:nvCxnSpPr>
          <p:spPr bwMode="auto">
            <a:xfrm>
              <a:off x="897046" y="1594335"/>
              <a:ext cx="221959" cy="610289"/>
            </a:xfrm>
            <a:prstGeom prst="straightConnector1">
              <a:avLst/>
            </a:prstGeom>
            <a:noFill/>
            <a:ln w="57150" algn="ctr">
              <a:solidFill>
                <a:srgbClr val="F6DB3C"/>
              </a:solidFill>
              <a:round/>
              <a:headEnd type="arrow" w="med" len="med"/>
              <a:tailEnd/>
            </a:ln>
          </p:spPr>
        </p:cxnSp>
        <p:cxnSp>
          <p:nvCxnSpPr>
            <p:cNvPr id="37" name="Straight Arrow Connector 12"/>
            <p:cNvCxnSpPr>
              <a:cxnSpLocks noChangeShapeType="1"/>
            </p:cNvCxnSpPr>
            <p:nvPr/>
          </p:nvCxnSpPr>
          <p:spPr bwMode="auto">
            <a:xfrm flipH="1">
              <a:off x="1776721" y="1570986"/>
              <a:ext cx="391018" cy="538257"/>
            </a:xfrm>
            <a:prstGeom prst="straightConnector1">
              <a:avLst/>
            </a:prstGeom>
            <a:noFill/>
            <a:ln w="57150" algn="ctr">
              <a:solidFill>
                <a:srgbClr val="F6DB3C"/>
              </a:solidFill>
              <a:round/>
              <a:headEnd type="arrow" w="med" len="med"/>
              <a:tailEnd/>
            </a:ln>
          </p:spPr>
        </p:cxnSp>
        <p:cxnSp>
          <p:nvCxnSpPr>
            <p:cNvPr id="76" name="Straight Arrow Connector 12"/>
            <p:cNvCxnSpPr>
              <a:cxnSpLocks noChangeShapeType="1"/>
            </p:cNvCxnSpPr>
            <p:nvPr/>
          </p:nvCxnSpPr>
          <p:spPr bwMode="auto">
            <a:xfrm>
              <a:off x="-397398" y="3135537"/>
              <a:ext cx="843170" cy="23751"/>
            </a:xfrm>
            <a:prstGeom prst="straightConnector1">
              <a:avLst/>
            </a:prstGeom>
            <a:noFill/>
            <a:ln w="57150" algn="ctr">
              <a:solidFill>
                <a:srgbClr val="F6DB3C"/>
              </a:solidFill>
              <a:round/>
              <a:headEnd type="arrow" w="med" len="med"/>
              <a:tailEnd/>
            </a:ln>
          </p:spPr>
        </p:cxnSp>
      </p:gr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8"/>
            <a:ext cx="8229600" cy="988349"/>
          </a:xfrm>
        </p:spPr>
        <p:txBody>
          <a:bodyPr/>
          <a:lstStyle/>
          <a:p>
            <a:pPr>
              <a:defRPr/>
            </a:pPr>
            <a:r>
              <a:rPr lang="en-US" sz="6000" dirty="0"/>
              <a:t>Best Lesson Ever</a:t>
            </a:r>
          </a:p>
        </p:txBody>
      </p:sp>
      <p:pic>
        <p:nvPicPr>
          <p:cNvPr id="66562" name="Picture 2" descr="http://rlv.zcache.com/daffy_duck_with_a_great_idea_posters-r0e50dc907813443b98f7ed05755ace1e_geub_400.jpg"/>
          <p:cNvPicPr>
            <a:picLocks noChangeAspect="1" noChangeArrowheads="1"/>
          </p:cNvPicPr>
          <p:nvPr/>
        </p:nvPicPr>
        <p:blipFill>
          <a:blip r:embed="rId3" cstate="print"/>
          <a:srcRect l="15543" t="9000" r="14708" b="9250"/>
          <a:stretch>
            <a:fillRect/>
          </a:stretch>
        </p:blipFill>
        <p:spPr bwMode="auto">
          <a:xfrm>
            <a:off x="0" y="1036638"/>
            <a:ext cx="2979738" cy="3551237"/>
          </a:xfrm>
          <a:prstGeom prst="rect">
            <a:avLst/>
          </a:prstGeom>
          <a:noFill/>
          <a:ln w="9525">
            <a:noFill/>
            <a:miter lim="800000"/>
            <a:headEnd/>
            <a:tailEnd/>
          </a:ln>
        </p:spPr>
      </p:pic>
      <p:pic>
        <p:nvPicPr>
          <p:cNvPr id="66564" name="Picture 4" descr="http://25.media.tumblr.com/tumblr_luzev79oFK1qbycdbo1_400.jpg"/>
          <p:cNvPicPr>
            <a:picLocks noChangeAspect="1" noChangeArrowheads="1"/>
          </p:cNvPicPr>
          <p:nvPr/>
        </p:nvPicPr>
        <p:blipFill>
          <a:blip r:embed="rId4" cstate="print"/>
          <a:srcRect l="10269" t="21512" r="6253" b="16280"/>
          <a:stretch>
            <a:fillRect/>
          </a:stretch>
        </p:blipFill>
        <p:spPr bwMode="auto">
          <a:xfrm>
            <a:off x="5948363" y="1036638"/>
            <a:ext cx="3195637" cy="3548062"/>
          </a:xfrm>
          <a:prstGeom prst="rect">
            <a:avLst/>
          </a:prstGeom>
          <a:noFill/>
          <a:ln w="9525">
            <a:noFill/>
            <a:miter lim="800000"/>
            <a:headEnd/>
            <a:tailEnd/>
          </a:ln>
        </p:spPr>
      </p:pic>
      <p:pic>
        <p:nvPicPr>
          <p:cNvPr id="66566" name="Picture 6" descr="http://www.mobilecommercedaily.com/wp-content/uploads/2012/01/ikea3_opt.png"/>
          <p:cNvPicPr>
            <a:picLocks noChangeAspect="1" noChangeArrowheads="1"/>
          </p:cNvPicPr>
          <p:nvPr/>
        </p:nvPicPr>
        <p:blipFill>
          <a:blip r:embed="rId5" cstate="print"/>
          <a:srcRect t="13499" r="5458" b="12666"/>
          <a:stretch>
            <a:fillRect/>
          </a:stretch>
        </p:blipFill>
        <p:spPr bwMode="auto">
          <a:xfrm>
            <a:off x="2967038" y="1036638"/>
            <a:ext cx="2981325" cy="3552825"/>
          </a:xfrm>
          <a:prstGeom prst="rect">
            <a:avLst/>
          </a:prstGeom>
          <a:noFill/>
          <a:ln w="9525">
            <a:noFill/>
            <a:miter lim="800000"/>
            <a:headEnd/>
            <a:tailEnd/>
          </a:ln>
        </p:spPr>
      </p:pic>
      <p:cxnSp>
        <p:nvCxnSpPr>
          <p:cNvPr id="6" name="Straight Arrow Connector 5"/>
          <p:cNvCxnSpPr>
            <a:cxnSpLocks noChangeShapeType="1"/>
          </p:cNvCxnSpPr>
          <p:nvPr/>
        </p:nvCxnSpPr>
        <p:spPr bwMode="auto">
          <a:xfrm>
            <a:off x="2647950" y="2682875"/>
            <a:ext cx="619125" cy="0"/>
          </a:xfrm>
          <a:prstGeom prst="straightConnector1">
            <a:avLst/>
          </a:prstGeom>
          <a:noFill/>
          <a:ln w="76200" algn="ctr">
            <a:solidFill>
              <a:srgbClr val="FF0000"/>
            </a:solidFill>
            <a:round/>
            <a:headEnd/>
            <a:tailEnd type="arrow" w="med" len="med"/>
          </a:ln>
        </p:spPr>
      </p:cxnSp>
      <p:cxnSp>
        <p:nvCxnSpPr>
          <p:cNvPr id="8" name="Straight Arrow Connector 7"/>
          <p:cNvCxnSpPr>
            <a:cxnSpLocks noChangeShapeType="1"/>
          </p:cNvCxnSpPr>
          <p:nvPr/>
        </p:nvCxnSpPr>
        <p:spPr bwMode="auto">
          <a:xfrm>
            <a:off x="5600700" y="2701925"/>
            <a:ext cx="619125" cy="0"/>
          </a:xfrm>
          <a:prstGeom prst="straightConnector1">
            <a:avLst/>
          </a:prstGeom>
          <a:noFill/>
          <a:ln w="76200" algn="ctr">
            <a:solidFill>
              <a:srgbClr val="FF0000"/>
            </a:solidFill>
            <a:round/>
            <a:headEnd/>
            <a:tailEnd type="arrow" w="med" len="med"/>
          </a:ln>
        </p:spPr>
      </p:cxnSp>
      <p:pic>
        <p:nvPicPr>
          <p:cNvPr id="66569" name="Picture 9" descr="C:\Documents and Settings\Chris\My Documents\Teaching\Presentations\OAPT 2013\highly_trained_monkeys-457337.jpg"/>
          <p:cNvPicPr>
            <a:picLocks noChangeAspect="1" noChangeArrowheads="1"/>
          </p:cNvPicPr>
          <p:nvPr/>
        </p:nvPicPr>
        <p:blipFill>
          <a:blip r:embed="rId6" cstate="print"/>
          <a:srcRect b="12366"/>
          <a:stretch>
            <a:fillRect/>
          </a:stretch>
        </p:blipFill>
        <p:spPr bwMode="auto">
          <a:xfrm>
            <a:off x="0" y="3887788"/>
            <a:ext cx="9144000" cy="2970212"/>
          </a:xfrm>
          <a:prstGeom prst="rect">
            <a:avLst/>
          </a:prstGeom>
          <a:noFill/>
          <a:ln w="9525">
            <a:noFill/>
            <a:miter lim="800000"/>
            <a:headEnd/>
            <a:tailEnd/>
          </a:ln>
        </p:spPr>
      </p:pic>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fade">
                                      <p:cBhvr>
                                        <p:cTn id="7" dur="500"/>
                                        <p:tgtEl>
                                          <p:spTgt spid="665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66566"/>
                                        </p:tgtEl>
                                        <p:attrNameLst>
                                          <p:attrName>style.visibility</p:attrName>
                                        </p:attrNameLst>
                                      </p:cBhvr>
                                      <p:to>
                                        <p:strVal val="visible"/>
                                      </p:to>
                                    </p:set>
                                    <p:animEffect transition="in" filter="fade">
                                      <p:cBhvr>
                                        <p:cTn id="15" dur="500"/>
                                        <p:tgtEl>
                                          <p:spTgt spid="6656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66564"/>
                                        </p:tgtEl>
                                        <p:attrNameLst>
                                          <p:attrName>style.visibility</p:attrName>
                                        </p:attrNameLst>
                                      </p:cBhvr>
                                      <p:to>
                                        <p:strVal val="visible"/>
                                      </p:to>
                                    </p:set>
                                    <p:animEffect transition="in" filter="fade">
                                      <p:cBhvr>
                                        <p:cTn id="23" dur="500"/>
                                        <p:tgtEl>
                                          <p:spTgt spid="6656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6569"/>
                                        </p:tgtEl>
                                        <p:attrNameLst>
                                          <p:attrName>style.visibility</p:attrName>
                                        </p:attrNameLst>
                                      </p:cBhvr>
                                      <p:to>
                                        <p:strVal val="visible"/>
                                      </p:to>
                                    </p:set>
                                    <p:animEffect transition="in" filter="fade">
                                      <p:cBhvr>
                                        <p:cTn id="28" dur="500"/>
                                        <p:tgtEl>
                                          <p:spTgt spid="66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upload.wikimedia.org/wikipedia/commons/7/7e/Brief_History_of_Wood-engraving_Holbein_Astrologer.png"/>
          <p:cNvPicPr>
            <a:picLocks noChangeAspect="1" noChangeArrowheads="1"/>
          </p:cNvPicPr>
          <p:nvPr/>
        </p:nvPicPr>
        <p:blipFill>
          <a:blip r:embed="rId3" cstate="print"/>
          <a:srcRect/>
          <a:stretch>
            <a:fillRect/>
          </a:stretch>
        </p:blipFill>
        <p:spPr bwMode="auto">
          <a:xfrm>
            <a:off x="0" y="-1"/>
            <a:ext cx="5254388" cy="6858001"/>
          </a:xfrm>
          <a:prstGeom prst="rect">
            <a:avLst/>
          </a:prstGeom>
          <a:noFill/>
        </p:spPr>
      </p:pic>
      <p:pic>
        <p:nvPicPr>
          <p:cNvPr id="6150" name="Picture 6" descr="http://www.art-prints-on-demand.com/kunst/noartist/d/duerer__the_astrologer.jpg"/>
          <p:cNvPicPr>
            <a:picLocks noChangeAspect="1" noChangeArrowheads="1"/>
          </p:cNvPicPr>
          <p:nvPr/>
        </p:nvPicPr>
        <p:blipFill>
          <a:blip r:embed="rId4" cstate="print"/>
          <a:srcRect l="6890" r="13749"/>
          <a:stretch>
            <a:fillRect/>
          </a:stretch>
        </p:blipFill>
        <p:spPr bwMode="auto">
          <a:xfrm>
            <a:off x="4653887" y="0"/>
            <a:ext cx="4490113" cy="6858000"/>
          </a:xfrm>
          <a:prstGeom prst="rect">
            <a:avLst/>
          </a:prstGeom>
          <a:noFill/>
        </p:spPr>
      </p:pic>
      <p:sp>
        <p:nvSpPr>
          <p:cNvPr id="2" name="Title 1"/>
          <p:cNvSpPr>
            <a:spLocks noGrp="1"/>
          </p:cNvSpPr>
          <p:nvPr>
            <p:ph type="title"/>
          </p:nvPr>
        </p:nvSpPr>
        <p:spPr>
          <a:xfrm>
            <a:off x="0" y="-10362"/>
            <a:ext cx="9144000" cy="1143000"/>
          </a:xfrm>
          <a:solidFill>
            <a:srgbClr val="000000">
              <a:alpha val="50196"/>
            </a:srgbClr>
          </a:solidFill>
        </p:spPr>
        <p:txBody>
          <a:bodyPr/>
          <a:lstStyle/>
          <a:p>
            <a:r>
              <a:rPr lang="en-US" sz="6000" dirty="0">
                <a:solidFill>
                  <a:srgbClr val="FFD629"/>
                </a:solidFill>
              </a:rPr>
              <a:t>Casting Fortunes</a:t>
            </a:r>
            <a:endParaRPr lang="en-CA" sz="6000" dirty="0">
              <a:solidFill>
                <a:srgbClr val="FFD629"/>
              </a:solidFill>
            </a:endParaRPr>
          </a:p>
        </p:txBody>
      </p:sp>
      <p:sp>
        <p:nvSpPr>
          <p:cNvPr id="5" name="Rectangle 4"/>
          <p:cNvSpPr/>
          <p:nvPr/>
        </p:nvSpPr>
        <p:spPr>
          <a:xfrm>
            <a:off x="4667692" y="6283841"/>
            <a:ext cx="4476308" cy="584775"/>
          </a:xfrm>
          <a:prstGeom prst="rect">
            <a:avLst/>
          </a:prstGeom>
          <a:solidFill>
            <a:srgbClr val="000000">
              <a:alpha val="60000"/>
            </a:srgbClr>
          </a:solidFill>
        </p:spPr>
        <p:txBody>
          <a:bodyPr wrap="square" anchor="ctr">
            <a:spAutoFit/>
          </a:bodyPr>
          <a:lstStyle/>
          <a:p>
            <a:pPr algn="ctr"/>
            <a:r>
              <a:rPr lang="en-US" sz="1600" b="1" i="1" dirty="0" smtClean="0">
                <a:latin typeface="Arial" pitchFamily="34" charset="0"/>
                <a:cs typeface="Arial" pitchFamily="34" charset="0"/>
              </a:rPr>
              <a:t>The Astrologer</a:t>
            </a:r>
            <a:r>
              <a:rPr lang="en-US" sz="1600" b="1" dirty="0" smtClean="0">
                <a:latin typeface="Arial" pitchFamily="34" charset="0"/>
                <a:cs typeface="Arial" pitchFamily="34" charset="0"/>
              </a:rPr>
              <a:t>, Albrecht Durer, 1498</a:t>
            </a:r>
          </a:p>
          <a:p>
            <a:pPr algn="ctr"/>
            <a:endParaRPr lang="en-CA" sz="1600" b="1" dirty="0">
              <a:latin typeface="Arial" pitchFamily="34" charset="0"/>
              <a:cs typeface="Arial" pitchFamily="34" charset="0"/>
            </a:endParaRPr>
          </a:p>
        </p:txBody>
      </p:sp>
      <p:sp>
        <p:nvSpPr>
          <p:cNvPr id="6" name="Rectangle 5"/>
          <p:cNvSpPr/>
          <p:nvPr/>
        </p:nvSpPr>
        <p:spPr>
          <a:xfrm>
            <a:off x="0" y="6285520"/>
            <a:ext cx="4678326" cy="584775"/>
          </a:xfrm>
          <a:prstGeom prst="rect">
            <a:avLst/>
          </a:prstGeom>
          <a:solidFill>
            <a:srgbClr val="000000">
              <a:alpha val="60000"/>
            </a:srgbClr>
          </a:solidFill>
        </p:spPr>
        <p:txBody>
          <a:bodyPr wrap="square">
            <a:spAutoFit/>
          </a:bodyPr>
          <a:lstStyle/>
          <a:p>
            <a:pPr algn="ctr"/>
            <a:r>
              <a:rPr lang="en-US" sz="1600" b="1" i="1" dirty="0" smtClean="0">
                <a:latin typeface="Arial" pitchFamily="34" charset="0"/>
                <a:cs typeface="Arial" pitchFamily="34" charset="0"/>
              </a:rPr>
              <a:t>The Dance of Death/Astrologer, </a:t>
            </a:r>
          </a:p>
          <a:p>
            <a:pPr algn="ctr"/>
            <a:r>
              <a:rPr lang="en-US" sz="1600" b="1" i="1" dirty="0" smtClean="0">
                <a:latin typeface="Arial" pitchFamily="34" charset="0"/>
                <a:cs typeface="Arial" pitchFamily="34" charset="0"/>
              </a:rPr>
              <a:t>Hans Holbein</a:t>
            </a:r>
            <a:r>
              <a:rPr lang="en-US" sz="1600" b="1" dirty="0" smtClean="0">
                <a:latin typeface="Arial" pitchFamily="34" charset="0"/>
                <a:cs typeface="Arial" pitchFamily="34" charset="0"/>
              </a:rPr>
              <a:t>, 1524</a:t>
            </a:r>
            <a:endParaRPr lang="en-CA" sz="1600" b="1" dirty="0">
              <a:latin typeface="Arial" pitchFamily="34" charset="0"/>
              <a:cs typeface="Arial" pitchFamily="34" charset="0"/>
            </a:endParaRPr>
          </a:p>
        </p:txBody>
      </p:sp>
    </p:spTree>
  </p:cSld>
  <p:clrMapOvr>
    <a:masterClrMapping/>
  </p:clrMapOvr>
  <p:transition spd="med" advClick="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4" name="Picture 6" descr="Image result"/>
          <p:cNvPicPr>
            <a:picLocks noChangeAspect="1" noChangeArrowheads="1"/>
          </p:cNvPicPr>
          <p:nvPr/>
        </p:nvPicPr>
        <p:blipFill>
          <a:blip r:embed="rId3" cstate="print"/>
          <a:srcRect/>
          <a:stretch>
            <a:fillRect/>
          </a:stretch>
        </p:blipFill>
        <p:spPr bwMode="auto">
          <a:xfrm>
            <a:off x="0" y="457399"/>
            <a:ext cx="9144000" cy="6050281"/>
          </a:xfrm>
          <a:prstGeom prst="rect">
            <a:avLst/>
          </a:prstGeom>
          <a:noFill/>
        </p:spPr>
      </p:pic>
    </p:spTree>
  </p:cSld>
  <p:clrMapOvr>
    <a:masterClrMapping/>
  </p:clrMapOvr>
  <p:transition spd="med" advClick="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992573" cy="6858000"/>
          </a:xfrm>
          <a:prstGeom prst="rect">
            <a:avLst/>
          </a:prstGeom>
          <a:solidFill>
            <a:srgbClr val="000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pic>
        <p:nvPicPr>
          <p:cNvPr id="21506" name="Picture 1"/>
          <p:cNvPicPr>
            <a:picLocks noChangeAspect="1" noChangeArrowheads="1"/>
          </p:cNvPicPr>
          <p:nvPr/>
        </p:nvPicPr>
        <p:blipFill>
          <a:blip r:embed="rId3" cstate="print"/>
          <a:srcRect l="6952" t="12743" r="11909" b="22832"/>
          <a:stretch>
            <a:fillRect/>
          </a:stretch>
        </p:blipFill>
        <p:spPr bwMode="auto">
          <a:xfrm>
            <a:off x="1978925" y="1357"/>
            <a:ext cx="7165075" cy="6856643"/>
          </a:xfrm>
          <a:prstGeom prst="rect">
            <a:avLst/>
          </a:prstGeom>
          <a:noFill/>
          <a:ln w="9525">
            <a:noFill/>
            <a:round/>
            <a:headEnd/>
            <a:tailEnd/>
          </a:ln>
        </p:spPr>
      </p:pic>
      <p:sp>
        <p:nvSpPr>
          <p:cNvPr id="4" name="Rectangle 2"/>
          <p:cNvSpPr>
            <a:spLocks noGrp="1" noChangeArrowheads="1"/>
          </p:cNvSpPr>
          <p:nvPr>
            <p:ph type="title" idx="4294967295"/>
          </p:nvPr>
        </p:nvSpPr>
        <p:spPr>
          <a:xfrm>
            <a:off x="1" y="2"/>
            <a:ext cx="3807724" cy="2920619"/>
          </a:xfrm>
        </p:spPr>
        <p:txBody>
          <a:bodyPr/>
          <a:lstStyle/>
          <a:p>
            <a:pPr eaLnBrk="1" hangingPunct="1">
              <a:defRPr/>
            </a:pPr>
            <a:r>
              <a:rPr lang="en-US" sz="5400" dirty="0">
                <a:solidFill>
                  <a:srgbClr val="F6DB3C"/>
                </a:solidFill>
              </a:rPr>
              <a:t>What’s Going on Upstairs?</a:t>
            </a:r>
          </a:p>
        </p:txBody>
      </p:sp>
    </p:spTree>
  </p:cSld>
  <p:clrMapOvr>
    <a:masterClrMapping/>
  </p:clrMapOvr>
  <p:transition spd="med" advClick="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s://tonybutler1.files.wordpress.com/2014/08/5dby_demag_1884_168.jpg"/>
          <p:cNvPicPr>
            <a:picLocks noChangeAspect="1" noChangeArrowheads="1"/>
          </p:cNvPicPr>
          <p:nvPr/>
        </p:nvPicPr>
        <p:blipFill>
          <a:blip r:embed="rId3" cstate="print">
            <a:lum contrast="10000"/>
          </a:blip>
          <a:srcRect l="9040" r="7207" b="11279"/>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5028539" y="63790"/>
            <a:ext cx="4041037" cy="3189769"/>
          </a:xfrm>
        </p:spPr>
        <p:txBody>
          <a:bodyPr/>
          <a:lstStyle/>
          <a:p>
            <a:r>
              <a:rPr lang="en-US" sz="5400" dirty="0"/>
              <a:t>A Scientific Revolution for Teaching</a:t>
            </a:r>
          </a:p>
        </p:txBody>
      </p:sp>
      <p:sp>
        <p:nvSpPr>
          <p:cNvPr id="4" name="Rectangle 3"/>
          <p:cNvSpPr/>
          <p:nvPr/>
        </p:nvSpPr>
        <p:spPr>
          <a:xfrm>
            <a:off x="1" y="6167735"/>
            <a:ext cx="9144000" cy="584775"/>
          </a:xfrm>
          <a:prstGeom prst="rect">
            <a:avLst/>
          </a:prstGeom>
        </p:spPr>
        <p:txBody>
          <a:bodyPr wrap="square">
            <a:spAutoFit/>
          </a:bodyPr>
          <a:lstStyle/>
          <a:p>
            <a:pPr algn="ctr"/>
            <a:r>
              <a:rPr lang="en-CA" sz="1600" dirty="0"/>
              <a:t> </a:t>
            </a:r>
            <a:r>
              <a:rPr lang="en-CA" sz="1600" b="1" i="1" dirty="0">
                <a:latin typeface="Arial" pitchFamily="34" charset="0"/>
                <a:cs typeface="Arial" pitchFamily="34" charset="0"/>
              </a:rPr>
              <a:t>A Philosopher giving a Lecture on the </a:t>
            </a:r>
            <a:r>
              <a:rPr lang="en-CA" sz="1600" b="1" i="1" dirty="0" err="1">
                <a:latin typeface="Arial" pitchFamily="34" charset="0"/>
                <a:cs typeface="Arial" pitchFamily="34" charset="0"/>
              </a:rPr>
              <a:t>Orrery</a:t>
            </a:r>
            <a:r>
              <a:rPr lang="en-CA" sz="1600" b="1" i="1" dirty="0">
                <a:latin typeface="Arial" pitchFamily="34" charset="0"/>
                <a:cs typeface="Arial" pitchFamily="34" charset="0"/>
              </a:rPr>
              <a:t> in which a lamp is put in place of the Sun, </a:t>
            </a:r>
            <a:r>
              <a:rPr lang="en-CA" sz="1600" b="1" dirty="0">
                <a:latin typeface="Arial" pitchFamily="34" charset="0"/>
                <a:cs typeface="Arial" pitchFamily="34" charset="0"/>
              </a:rPr>
              <a:t> </a:t>
            </a:r>
          </a:p>
          <a:p>
            <a:pPr algn="ctr"/>
            <a:r>
              <a:rPr lang="en-CA" sz="1600" b="1" dirty="0">
                <a:latin typeface="Arial" pitchFamily="34" charset="0"/>
                <a:cs typeface="Arial" pitchFamily="34" charset="0"/>
              </a:rPr>
              <a:t>Joseph Wright of Derby, 1766</a:t>
            </a:r>
          </a:p>
        </p:txBody>
      </p:sp>
    </p:spTree>
    <p:extLst>
      <p:ext uri="{BB962C8B-B14F-4D97-AF65-F5344CB8AC3E}">
        <p14:creationId xmlns:p14="http://schemas.microsoft.com/office/powerpoint/2010/main" xmlns="" val="3762619897"/>
      </p:ext>
    </p:extLst>
  </p:cSld>
  <p:clrMapOvr>
    <a:masterClrMapping/>
  </p:clrMapOvr>
  <p:transition spd="med" advClick="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 y="0"/>
            <a:ext cx="2481943" cy="6858000"/>
          </a:xfrm>
          <a:prstGeom prst="rect">
            <a:avLst/>
          </a:prstGeom>
          <a:solidFill>
            <a:srgbClr val="000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pic>
        <p:nvPicPr>
          <p:cNvPr id="21506" name="Picture 1"/>
          <p:cNvPicPr>
            <a:picLocks noChangeAspect="1" noChangeArrowheads="1"/>
          </p:cNvPicPr>
          <p:nvPr/>
        </p:nvPicPr>
        <p:blipFill>
          <a:blip r:embed="rId3" cstate="print"/>
          <a:srcRect l="6952" t="12743" r="17423" b="22832"/>
          <a:stretch>
            <a:fillRect/>
          </a:stretch>
        </p:blipFill>
        <p:spPr bwMode="auto">
          <a:xfrm>
            <a:off x="2465800" y="1357"/>
            <a:ext cx="6678200" cy="6856643"/>
          </a:xfrm>
          <a:prstGeom prst="rect">
            <a:avLst/>
          </a:prstGeom>
          <a:noFill/>
          <a:ln w="9525">
            <a:noFill/>
            <a:round/>
            <a:headEnd/>
            <a:tailEnd/>
          </a:ln>
        </p:spPr>
      </p:pic>
      <p:sp>
        <p:nvSpPr>
          <p:cNvPr id="4" name="Rectangle 2"/>
          <p:cNvSpPr>
            <a:spLocks noGrp="1" noChangeArrowheads="1"/>
          </p:cNvSpPr>
          <p:nvPr>
            <p:ph type="title" idx="4294967295"/>
          </p:nvPr>
        </p:nvSpPr>
        <p:spPr>
          <a:xfrm>
            <a:off x="0" y="1"/>
            <a:ext cx="3752603" cy="5047011"/>
          </a:xfrm>
        </p:spPr>
        <p:txBody>
          <a:bodyPr/>
          <a:lstStyle/>
          <a:p>
            <a:pPr eaLnBrk="1" hangingPunct="1">
              <a:defRPr/>
            </a:pPr>
            <a:r>
              <a:rPr lang="en-US" sz="5400" dirty="0">
                <a:solidFill>
                  <a:srgbClr val="F6DB3C"/>
                </a:solidFill>
              </a:rPr>
              <a:t>WTF?</a:t>
            </a:r>
          </a:p>
        </p:txBody>
      </p:sp>
    </p:spTree>
  </p:cSld>
  <p:clrMapOvr>
    <a:masterClrMapping/>
  </p:clrMapOvr>
  <p:transition spd="med" advClick="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 y="0"/>
            <a:ext cx="2481943" cy="6858000"/>
          </a:xfrm>
          <a:prstGeom prst="rect">
            <a:avLst/>
          </a:prstGeom>
          <a:solidFill>
            <a:srgbClr val="000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pic>
        <p:nvPicPr>
          <p:cNvPr id="21506" name="Picture 1"/>
          <p:cNvPicPr>
            <a:picLocks noChangeAspect="1" noChangeArrowheads="1"/>
          </p:cNvPicPr>
          <p:nvPr/>
        </p:nvPicPr>
        <p:blipFill>
          <a:blip r:embed="rId3" cstate="print"/>
          <a:srcRect l="6952" t="12743" r="17423" b="22832"/>
          <a:stretch>
            <a:fillRect/>
          </a:stretch>
        </p:blipFill>
        <p:spPr bwMode="auto">
          <a:xfrm>
            <a:off x="2465800" y="1357"/>
            <a:ext cx="6678200" cy="6856643"/>
          </a:xfrm>
          <a:prstGeom prst="rect">
            <a:avLst/>
          </a:prstGeom>
          <a:noFill/>
          <a:ln w="9525">
            <a:noFill/>
            <a:round/>
            <a:headEnd/>
            <a:tailEnd/>
          </a:ln>
        </p:spPr>
      </p:pic>
      <p:sp>
        <p:nvSpPr>
          <p:cNvPr id="4" name="Rectangle 2"/>
          <p:cNvSpPr>
            <a:spLocks noGrp="1" noChangeArrowheads="1"/>
          </p:cNvSpPr>
          <p:nvPr>
            <p:ph type="title" idx="4294967295"/>
          </p:nvPr>
        </p:nvSpPr>
        <p:spPr>
          <a:xfrm>
            <a:off x="0" y="1"/>
            <a:ext cx="3954483" cy="6857999"/>
          </a:xfrm>
        </p:spPr>
        <p:txBody>
          <a:bodyPr/>
          <a:lstStyle/>
          <a:p>
            <a:pPr eaLnBrk="1" hangingPunct="1">
              <a:defRPr/>
            </a:pPr>
            <a:r>
              <a:rPr lang="en-US" sz="5400" dirty="0">
                <a:solidFill>
                  <a:srgbClr val="F6DB3C"/>
                </a:solidFill>
              </a:rPr>
              <a:t>What’s happening in our brains when we learn?</a:t>
            </a:r>
          </a:p>
        </p:txBody>
      </p:sp>
    </p:spTree>
  </p:cSld>
  <p:clrMapOvr>
    <a:masterClrMapping/>
  </p:clrMapOvr>
  <p:transition spd="med" advClick="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0" y="0"/>
            <a:ext cx="9144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grpSp>
        <p:nvGrpSpPr>
          <p:cNvPr id="22" name="Group 21"/>
          <p:cNvGrpSpPr/>
          <p:nvPr/>
        </p:nvGrpSpPr>
        <p:grpSpPr>
          <a:xfrm>
            <a:off x="1942653" y="1314450"/>
            <a:ext cx="4629150" cy="4467225"/>
            <a:chOff x="2038350" y="1314450"/>
            <a:chExt cx="4629150" cy="4467225"/>
          </a:xfrm>
        </p:grpSpPr>
        <p:sp>
          <p:nvSpPr>
            <p:cNvPr id="8" name="Oval 7"/>
            <p:cNvSpPr/>
            <p:nvPr/>
          </p:nvSpPr>
          <p:spPr bwMode="auto">
            <a:xfrm>
              <a:off x="2200275" y="1314450"/>
              <a:ext cx="4467225" cy="4467225"/>
            </a:xfrm>
            <a:prstGeom prst="ellipse">
              <a:avLst/>
            </a:prstGeom>
            <a:noFill/>
            <a:ln w="762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19" name="Isosceles Triangle 18"/>
            <p:cNvSpPr/>
            <p:nvPr/>
          </p:nvSpPr>
          <p:spPr bwMode="auto">
            <a:xfrm>
              <a:off x="2038350" y="3152775"/>
              <a:ext cx="323850" cy="590550"/>
            </a:xfrm>
            <a:prstGeom prst="triangle">
              <a:avLst/>
            </a:prstGeom>
            <a:solidFill>
              <a:schemeClr val="bg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20" name="Isosceles Triangle 19"/>
            <p:cNvSpPr/>
            <p:nvPr/>
          </p:nvSpPr>
          <p:spPr bwMode="auto">
            <a:xfrm rot="6740403">
              <a:off x="5143500" y="1200151"/>
              <a:ext cx="323850" cy="590550"/>
            </a:xfrm>
            <a:prstGeom prst="triangle">
              <a:avLst/>
            </a:prstGeom>
            <a:solidFill>
              <a:schemeClr val="bg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21" name="Isosceles Triangle 20"/>
            <p:cNvSpPr/>
            <p:nvPr/>
          </p:nvSpPr>
          <p:spPr bwMode="auto">
            <a:xfrm rot="14379284">
              <a:off x="5314950" y="5219702"/>
              <a:ext cx="323850" cy="590550"/>
            </a:xfrm>
            <a:prstGeom prst="triangle">
              <a:avLst/>
            </a:prstGeom>
            <a:solidFill>
              <a:schemeClr val="bg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grpSp>
      <p:grpSp>
        <p:nvGrpSpPr>
          <p:cNvPr id="26" name="Group 25"/>
          <p:cNvGrpSpPr/>
          <p:nvPr/>
        </p:nvGrpSpPr>
        <p:grpSpPr>
          <a:xfrm>
            <a:off x="253122" y="447085"/>
            <a:ext cx="4051731" cy="3124790"/>
            <a:chOff x="253122" y="447085"/>
            <a:chExt cx="4051731" cy="3124790"/>
          </a:xfrm>
        </p:grpSpPr>
        <p:cxnSp>
          <p:nvCxnSpPr>
            <p:cNvPr id="13" name="Straight Connector 12"/>
            <p:cNvCxnSpPr/>
            <p:nvPr/>
          </p:nvCxnSpPr>
          <p:spPr bwMode="auto">
            <a:xfrm flipH="1" flipV="1">
              <a:off x="3171379" y="1752601"/>
              <a:ext cx="1133474" cy="1819274"/>
            </a:xfrm>
            <a:prstGeom prst="line">
              <a:avLst/>
            </a:prstGeom>
            <a:solidFill>
              <a:schemeClr val="accent1"/>
            </a:solidFill>
            <a:ln w="28575" cap="flat" cmpd="sng" algn="ctr">
              <a:solidFill>
                <a:schemeClr val="bg2"/>
              </a:solidFill>
              <a:prstDash val="solid"/>
              <a:round/>
              <a:headEnd type="none" w="med" len="med"/>
              <a:tailEnd type="none" w="med" len="med"/>
            </a:ln>
            <a:effectLst/>
          </p:spPr>
        </p:cxnSp>
        <p:sp>
          <p:nvSpPr>
            <p:cNvPr id="5" name="Rectangle 4"/>
            <p:cNvSpPr/>
            <p:nvPr/>
          </p:nvSpPr>
          <p:spPr bwMode="auto">
            <a:xfrm>
              <a:off x="253122" y="447085"/>
              <a:ext cx="3345471" cy="1320111"/>
            </a:xfrm>
            <a:prstGeom prst="rect">
              <a:avLst/>
            </a:prstGeom>
            <a:solidFill>
              <a:srgbClr val="FFC000"/>
            </a:solidFill>
            <a:ln w="5715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00"/>
                  </a:solidFill>
                  <a:effectLst/>
                  <a:latin typeface="Arial" pitchFamily="34" charset="0"/>
                  <a:cs typeface="Arial" pitchFamily="34" charset="0"/>
                </a:rPr>
                <a:t>Research</a:t>
              </a:r>
              <a:endParaRPr kumimoji="0" lang="en-CA" sz="4800" b="1" i="0" u="none" strike="noStrike" cap="none" normalizeH="0" baseline="0" dirty="0">
                <a:ln>
                  <a:noFill/>
                </a:ln>
                <a:solidFill>
                  <a:srgbClr val="000000"/>
                </a:solidFill>
                <a:effectLst/>
                <a:latin typeface="Arial" pitchFamily="34" charset="0"/>
                <a:cs typeface="Arial" pitchFamily="34" charset="0"/>
              </a:endParaRPr>
            </a:p>
          </p:txBody>
        </p:sp>
      </p:grpSp>
      <p:grpSp>
        <p:nvGrpSpPr>
          <p:cNvPr id="25" name="Group 24"/>
          <p:cNvGrpSpPr/>
          <p:nvPr/>
        </p:nvGrpSpPr>
        <p:grpSpPr>
          <a:xfrm>
            <a:off x="4304853" y="2894727"/>
            <a:ext cx="4772472" cy="1517945"/>
            <a:chOff x="4304853" y="2894727"/>
            <a:chExt cx="4772472" cy="1517945"/>
          </a:xfrm>
        </p:grpSpPr>
        <p:cxnSp>
          <p:nvCxnSpPr>
            <p:cNvPr id="16" name="Straight Connector 15"/>
            <p:cNvCxnSpPr>
              <a:endCxn id="8" idx="6"/>
            </p:cNvCxnSpPr>
            <p:nvPr/>
          </p:nvCxnSpPr>
          <p:spPr bwMode="auto">
            <a:xfrm flipV="1">
              <a:off x="4304853" y="3548063"/>
              <a:ext cx="2266950" cy="23812"/>
            </a:xfrm>
            <a:prstGeom prst="line">
              <a:avLst/>
            </a:prstGeom>
            <a:solidFill>
              <a:schemeClr val="accent1"/>
            </a:solidFill>
            <a:ln w="28575" cap="flat" cmpd="sng" algn="ctr">
              <a:solidFill>
                <a:schemeClr val="bg2"/>
              </a:solidFill>
              <a:prstDash val="solid"/>
              <a:round/>
              <a:headEnd type="none" w="med" len="med"/>
              <a:tailEnd type="none" w="med" len="med"/>
            </a:ln>
            <a:effectLst/>
          </p:spPr>
        </p:cxnSp>
        <p:sp>
          <p:nvSpPr>
            <p:cNvPr id="9" name="Rectangle 8"/>
            <p:cNvSpPr/>
            <p:nvPr/>
          </p:nvSpPr>
          <p:spPr bwMode="auto">
            <a:xfrm>
              <a:off x="6179746" y="2894727"/>
              <a:ext cx="2897579" cy="1517945"/>
            </a:xfrm>
            <a:prstGeom prst="rect">
              <a:avLst/>
            </a:prstGeom>
            <a:solidFill>
              <a:srgbClr val="92D050"/>
            </a:solidFill>
            <a:ln w="5715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rgbClr val="000000"/>
                  </a:solidFill>
                  <a:effectLst/>
                  <a:latin typeface="Arial" pitchFamily="34" charset="0"/>
                  <a:cs typeface="Arial" pitchFamily="34" charset="0"/>
                </a:rPr>
                <a:t>Curriculum Development</a:t>
              </a:r>
              <a:endParaRPr kumimoji="0" lang="en-CA" sz="3200" b="1" i="0" u="none" strike="noStrike" cap="none" normalizeH="0" baseline="0" dirty="0">
                <a:ln>
                  <a:noFill/>
                </a:ln>
                <a:solidFill>
                  <a:srgbClr val="000000"/>
                </a:solidFill>
                <a:effectLst/>
                <a:latin typeface="Arial" pitchFamily="34" charset="0"/>
                <a:cs typeface="Arial" pitchFamily="34" charset="0"/>
              </a:endParaRPr>
            </a:p>
          </p:txBody>
        </p:sp>
      </p:grpSp>
      <p:grpSp>
        <p:nvGrpSpPr>
          <p:cNvPr id="27" name="Group 26"/>
          <p:cNvGrpSpPr/>
          <p:nvPr/>
        </p:nvGrpSpPr>
        <p:grpSpPr>
          <a:xfrm>
            <a:off x="209550" y="3562350"/>
            <a:ext cx="4095303" cy="2814699"/>
            <a:chOff x="209550" y="3562350"/>
            <a:chExt cx="4095303" cy="2814699"/>
          </a:xfrm>
        </p:grpSpPr>
        <p:cxnSp>
          <p:nvCxnSpPr>
            <p:cNvPr id="18" name="Straight Connector 17"/>
            <p:cNvCxnSpPr/>
            <p:nvPr/>
          </p:nvCxnSpPr>
          <p:spPr bwMode="auto">
            <a:xfrm flipH="1">
              <a:off x="2942778" y="3562350"/>
              <a:ext cx="1362075" cy="1752600"/>
            </a:xfrm>
            <a:prstGeom prst="line">
              <a:avLst/>
            </a:prstGeom>
            <a:solidFill>
              <a:schemeClr val="accent1"/>
            </a:solidFill>
            <a:ln w="28575" cap="flat" cmpd="sng" algn="ctr">
              <a:solidFill>
                <a:schemeClr val="bg2"/>
              </a:solidFill>
              <a:prstDash val="solid"/>
              <a:round/>
              <a:headEnd type="none" w="med" len="med"/>
              <a:tailEnd type="none" w="med" len="med"/>
            </a:ln>
            <a:effectLst/>
          </p:spPr>
        </p:cxnSp>
        <p:sp>
          <p:nvSpPr>
            <p:cNvPr id="10" name="Rectangle 9"/>
            <p:cNvSpPr/>
            <p:nvPr/>
          </p:nvSpPr>
          <p:spPr bwMode="auto">
            <a:xfrm>
              <a:off x="209550" y="5087791"/>
              <a:ext cx="3313216" cy="1289258"/>
            </a:xfrm>
            <a:prstGeom prst="rect">
              <a:avLst/>
            </a:prstGeom>
            <a:solidFill>
              <a:schemeClr val="accent1">
                <a:lumMod val="60000"/>
                <a:lumOff val="40000"/>
              </a:schemeClr>
            </a:solidFill>
            <a:ln w="5715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800"/>
                </a:spcBef>
                <a:spcAft>
                  <a:spcPct val="0"/>
                </a:spcAft>
                <a:buClrTx/>
                <a:buSzTx/>
                <a:buFontTx/>
                <a:buNone/>
                <a:tabLst/>
              </a:pPr>
              <a:r>
                <a:rPr kumimoji="0" lang="en-US" sz="4400" b="1" i="0" u="none" strike="noStrike" cap="none" normalizeH="0" baseline="0" dirty="0">
                  <a:ln>
                    <a:noFill/>
                  </a:ln>
                  <a:solidFill>
                    <a:srgbClr val="000000"/>
                  </a:solidFill>
                  <a:effectLst/>
                  <a:latin typeface="Arial" pitchFamily="34" charset="0"/>
                  <a:cs typeface="Arial" pitchFamily="34" charset="0"/>
                </a:rPr>
                <a:t>Instruction</a:t>
              </a:r>
              <a:endParaRPr kumimoji="0" lang="en-CA" sz="4400" b="1" i="0" u="none" strike="noStrike" cap="none" normalizeH="0" baseline="0" dirty="0">
                <a:ln>
                  <a:noFill/>
                </a:ln>
                <a:solidFill>
                  <a:srgbClr val="000000"/>
                </a:solidFill>
                <a:effectLst/>
                <a:latin typeface="Arial" pitchFamily="34" charset="0"/>
                <a:cs typeface="Arial" pitchFamily="34" charset="0"/>
              </a:endParaRPr>
            </a:p>
          </p:txBody>
        </p:sp>
      </p:grpSp>
      <p:sp>
        <p:nvSpPr>
          <p:cNvPr id="11" name="Rectangle 10"/>
          <p:cNvSpPr/>
          <p:nvPr/>
        </p:nvSpPr>
        <p:spPr bwMode="auto">
          <a:xfrm>
            <a:off x="3120181" y="2911552"/>
            <a:ext cx="2484278" cy="1387316"/>
          </a:xfrm>
          <a:prstGeom prst="rect">
            <a:avLst/>
          </a:prstGeom>
          <a:solidFill>
            <a:srgbClr val="FFFF00"/>
          </a:solidFill>
          <a:ln w="571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4000" b="1" i="0" u="none" strike="noStrike" cap="none" normalizeH="0" baseline="0" dirty="0">
                <a:ln>
                  <a:noFill/>
                </a:ln>
                <a:solidFill>
                  <a:srgbClr val="000000"/>
                </a:solidFill>
                <a:effectLst/>
                <a:latin typeface="Arial" pitchFamily="34" charset="0"/>
                <a:cs typeface="Arial" pitchFamily="34" charset="0"/>
              </a:rPr>
              <a:t>Model of Learning</a:t>
            </a:r>
            <a:endParaRPr kumimoji="0" lang="en-CA" sz="4000" b="1" i="0" u="none" strike="noStrike" cap="none" normalizeH="0" baseline="0" dirty="0">
              <a:ln>
                <a:noFill/>
              </a:ln>
              <a:solidFill>
                <a:srgbClr val="000000"/>
              </a:solidFill>
              <a:effectLst/>
              <a:latin typeface="Arial" pitchFamily="34" charset="0"/>
              <a:cs typeface="Arial" pitchFamily="34" charset="0"/>
            </a:endParaRPr>
          </a:p>
        </p:txBody>
      </p:sp>
    </p:spTree>
    <p:extLst>
      <p:ext uri="{BB962C8B-B14F-4D97-AF65-F5344CB8AC3E}">
        <p14:creationId xmlns:p14="http://schemas.microsoft.com/office/powerpoint/2010/main" xmlns="" val="172374396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80" name="Picture 12" descr="C:\Users\Chris\Documents\Presentations\McMaster Physics\curie.jpg"/>
          <p:cNvPicPr>
            <a:picLocks noChangeAspect="1" noChangeArrowheads="1"/>
          </p:cNvPicPr>
          <p:nvPr/>
        </p:nvPicPr>
        <p:blipFill>
          <a:blip r:embed="rId2" cstate="print"/>
          <a:srcRect r="6026" b="12030"/>
          <a:stretch>
            <a:fillRect/>
          </a:stretch>
        </p:blipFill>
        <p:spPr bwMode="auto">
          <a:xfrm>
            <a:off x="3218213" y="0"/>
            <a:ext cx="5925787" cy="6858000"/>
          </a:xfrm>
          <a:prstGeom prst="rect">
            <a:avLst/>
          </a:prstGeom>
          <a:noFill/>
        </p:spPr>
      </p:pic>
      <p:pic>
        <p:nvPicPr>
          <p:cNvPr id="83979" name="Picture 11" descr="C:\Users\Chris\Documents\Presentations\McMaster Physics\einstein.jpg"/>
          <p:cNvPicPr>
            <a:picLocks noChangeAspect="1" noChangeArrowheads="1"/>
          </p:cNvPicPr>
          <p:nvPr/>
        </p:nvPicPr>
        <p:blipFill>
          <a:blip r:embed="rId3" cstate="print"/>
          <a:srcRect/>
          <a:stretch>
            <a:fillRect/>
          </a:stretch>
        </p:blipFill>
        <p:spPr bwMode="auto">
          <a:xfrm>
            <a:off x="0" y="0"/>
            <a:ext cx="4787302" cy="6858000"/>
          </a:xfrm>
          <a:prstGeom prst="rect">
            <a:avLst/>
          </a:prstGeom>
          <a:noFill/>
        </p:spPr>
      </p:pic>
    </p:spTree>
  </p:cSld>
  <p:clrMapOvr>
    <a:masterClrMapping/>
  </p:clrMapOvr>
  <p:transition spd="med" advClick="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Learning Model #1</a:t>
            </a:r>
            <a:endParaRPr lang="en-CA" sz="4800" dirty="0"/>
          </a:p>
        </p:txBody>
      </p:sp>
      <p:pic>
        <p:nvPicPr>
          <p:cNvPr id="4" name="Picture 5"/>
          <p:cNvPicPr>
            <a:picLocks noGrp="1" noChangeAspect="1" noChangeArrowheads="1"/>
          </p:cNvPicPr>
          <p:nvPr>
            <p:ph idx="1"/>
          </p:nvPr>
        </p:nvPicPr>
        <p:blipFill>
          <a:blip r:embed="rId3" cstate="print"/>
          <a:srcRect l="70000" t="21094" r="4375" b="56250"/>
          <a:stretch>
            <a:fillRect/>
          </a:stretch>
        </p:blipFill>
        <p:spPr bwMode="auto">
          <a:xfrm>
            <a:off x="478229" y="1005803"/>
            <a:ext cx="8273885" cy="5852197"/>
          </a:xfrm>
          <a:prstGeom prst="rect">
            <a:avLst/>
          </a:prstGeom>
          <a:noFill/>
          <a:ln w="28575">
            <a:solidFill>
              <a:schemeClr val="tx1"/>
            </a:solidFill>
            <a:miter lim="800000"/>
            <a:headEnd/>
            <a:tailEnd/>
          </a:ln>
        </p:spPr>
      </p:pic>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sz="4800" dirty="0"/>
              <a:t>Learning Model #2</a:t>
            </a:r>
            <a:endParaRPr lang="en-CA" sz="4800" dirty="0"/>
          </a:p>
        </p:txBody>
      </p:sp>
      <p:sp>
        <p:nvSpPr>
          <p:cNvPr id="37" name="Content Placeholder 36"/>
          <p:cNvSpPr>
            <a:spLocks noGrp="1"/>
          </p:cNvSpPr>
          <p:nvPr>
            <p:ph idx="1"/>
          </p:nvPr>
        </p:nvSpPr>
        <p:spPr>
          <a:xfrm>
            <a:off x="457200" y="1140031"/>
            <a:ext cx="8229600" cy="5462787"/>
          </a:xfrm>
          <a:solidFill>
            <a:srgbClr val="000000">
              <a:alpha val="67843"/>
            </a:srgbClr>
          </a:solidFill>
        </p:spPr>
        <p:txBody>
          <a:bodyPr/>
          <a:lstStyle/>
          <a:p>
            <a:pPr marL="0" indent="0" algn="ctr">
              <a:buNone/>
            </a:pPr>
            <a:r>
              <a:rPr lang="en-US" sz="4400" dirty="0"/>
              <a:t>Epistemological Resource Framing</a:t>
            </a:r>
          </a:p>
          <a:p>
            <a:pPr marL="0" indent="0" algn="ctr">
              <a:buNone/>
            </a:pPr>
            <a:endParaRPr lang="en-CA" dirty="0"/>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bg/>
                                          </p:spTgt>
                                        </p:tgtEl>
                                        <p:attrNameLst>
                                          <p:attrName>style.visibility</p:attrName>
                                        </p:attrNameLst>
                                      </p:cBhvr>
                                      <p:to>
                                        <p:strVal val="visible"/>
                                      </p:to>
                                    </p:set>
                                    <p:animEffect transition="in" filter="fade">
                                      <p:cBhvr>
                                        <p:cTn id="7" dur="500"/>
                                        <p:tgtEl>
                                          <p:spTgt spid="37">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10362"/>
            <a:ext cx="9144000" cy="1143000"/>
          </a:xfrm>
        </p:spPr>
        <p:txBody>
          <a:bodyPr/>
          <a:lstStyle/>
          <a:p>
            <a:r>
              <a:rPr lang="en-US" sz="3600" dirty="0"/>
              <a:t>Knowledge is built from primitive pieces</a:t>
            </a:r>
            <a:endParaRPr lang="en-CA" sz="3600" dirty="0"/>
          </a:p>
        </p:txBody>
      </p:sp>
      <p:sp>
        <p:nvSpPr>
          <p:cNvPr id="6" name="Rounded Rectangle 5"/>
          <p:cNvSpPr/>
          <p:nvPr/>
        </p:nvSpPr>
        <p:spPr bwMode="auto">
          <a:xfrm>
            <a:off x="1163782" y="2980707"/>
            <a:ext cx="2778826" cy="1353787"/>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Force moves objects</a:t>
            </a:r>
            <a:endParaRPr kumimoji="0" lang="en-CA" sz="28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Rounded Rectangle 7"/>
          <p:cNvSpPr/>
          <p:nvPr/>
        </p:nvSpPr>
        <p:spPr bwMode="auto">
          <a:xfrm>
            <a:off x="4370119" y="2121725"/>
            <a:ext cx="2992582" cy="1464623"/>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Increased resistance = less result</a:t>
            </a:r>
            <a:endParaRPr kumimoji="0" lang="en-CA" sz="28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9" name="Rounded Rectangle 8"/>
          <p:cNvSpPr/>
          <p:nvPr/>
        </p:nvSpPr>
        <p:spPr bwMode="auto">
          <a:xfrm>
            <a:off x="4393869" y="4261264"/>
            <a:ext cx="3087586" cy="1353787"/>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Stronger influence wins</a:t>
            </a:r>
            <a:endParaRPr kumimoji="0" lang="en-CA" sz="28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86020" name="Rectangle 4"/>
          <p:cNvSpPr>
            <a:spLocks noChangeArrowheads="1"/>
          </p:cNvSpPr>
          <p:nvPr/>
        </p:nvSpPr>
        <p:spPr bwMode="auto">
          <a:xfrm>
            <a:off x="95005" y="6213410"/>
            <a:ext cx="452449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chemeClr val="tx1"/>
                </a:solidFill>
                <a:effectLst/>
                <a:latin typeface="Arial" pitchFamily="34" charset="0"/>
                <a:ea typeface="Times New Roman" pitchFamily="18" charset="0"/>
                <a:cs typeface="Arial" pitchFamily="34" charset="0"/>
              </a:rPr>
              <a:t>DiSessa</a:t>
            </a:r>
            <a:r>
              <a:rPr kumimoji="0" lang="en-US" sz="1400" b="1" i="0" u="none" strike="noStrike" cap="none" normalizeH="0" baseline="0" dirty="0">
                <a:ln>
                  <a:noFill/>
                </a:ln>
                <a:solidFill>
                  <a:schemeClr val="tx1"/>
                </a:solidFill>
                <a:effectLst/>
                <a:latin typeface="Arial" pitchFamily="34" charset="0"/>
                <a:ea typeface="Times New Roman" pitchFamily="18" charset="0"/>
                <a:cs typeface="Arial" pitchFamily="34" charset="0"/>
              </a:rPr>
              <a:t>, A. A. (1993). Toward an epistemology of physics.</a:t>
            </a:r>
            <a:r>
              <a:rPr kumimoji="0" lang="en-US" sz="800" b="1" i="0" u="none" strike="noStrike" cap="none" normalizeH="0" baseline="0" dirty="0">
                <a:ln>
                  <a:noFill/>
                </a:ln>
                <a:solidFill>
                  <a:srgbClr val="222222"/>
                </a:solidFill>
                <a:effectLst/>
                <a:latin typeface="Arial" pitchFamily="34" charset="0"/>
                <a:ea typeface="Times New Roman" pitchFamily="18" charset="0"/>
                <a:cs typeface="Arial" pitchFamily="34" charset="0"/>
              </a:rPr>
              <a:t> </a:t>
            </a:r>
            <a:r>
              <a:rPr kumimoji="0" lang="en-US" sz="1400" b="1" i="1" u="none" strike="noStrike" cap="none" normalizeH="0" baseline="0" dirty="0">
                <a:ln>
                  <a:noFill/>
                </a:ln>
                <a:solidFill>
                  <a:schemeClr val="tx1"/>
                </a:solidFill>
                <a:effectLst/>
                <a:latin typeface="Arial" pitchFamily="34" charset="0"/>
                <a:ea typeface="Times New Roman" pitchFamily="18" charset="0"/>
                <a:cs typeface="Arial" pitchFamily="34" charset="0"/>
              </a:rPr>
              <a:t>Cognition and instruction</a:t>
            </a:r>
            <a:r>
              <a:rPr kumimoji="0" lang="en-US" sz="1400" b="1" i="0" u="none" strike="noStrike" cap="none" normalizeH="0" baseline="0" dirty="0">
                <a:ln>
                  <a:noFill/>
                </a:ln>
                <a:solidFill>
                  <a:schemeClr val="tx1"/>
                </a:solidFill>
                <a:effectLst/>
                <a:latin typeface="Arial" pitchFamily="34" charset="0"/>
                <a:ea typeface="Times New Roman" pitchFamily="18" charset="0"/>
                <a:cs typeface="Arial" pitchFamily="34" charset="0"/>
              </a:rPr>
              <a:t>,</a:t>
            </a:r>
            <a:r>
              <a:rPr kumimoji="0" lang="en-US" sz="800" b="1" i="0" u="none" strike="noStrike" cap="none" normalizeH="0" baseline="0" dirty="0">
                <a:ln>
                  <a:noFill/>
                </a:ln>
                <a:solidFill>
                  <a:srgbClr val="222222"/>
                </a:solidFill>
                <a:effectLst/>
                <a:latin typeface="Arial" pitchFamily="34" charset="0"/>
                <a:ea typeface="Times New Roman" pitchFamily="18" charset="0"/>
                <a:cs typeface="Arial" pitchFamily="34" charset="0"/>
              </a:rPr>
              <a:t> </a:t>
            </a:r>
            <a:r>
              <a:rPr kumimoji="0" lang="en-US" sz="1400" b="1" i="1" u="none" strike="noStrike" cap="none" normalizeH="0" baseline="0" dirty="0">
                <a:ln>
                  <a:noFill/>
                </a:ln>
                <a:solidFill>
                  <a:schemeClr val="tx1"/>
                </a:solidFill>
                <a:effectLst/>
                <a:latin typeface="Arial" pitchFamily="34" charset="0"/>
                <a:ea typeface="Times New Roman" pitchFamily="18" charset="0"/>
                <a:cs typeface="Arial" pitchFamily="34" charset="0"/>
              </a:rPr>
              <a:t>10</a:t>
            </a:r>
            <a:r>
              <a:rPr kumimoji="0" lang="en-US" sz="1400" b="1" i="0" u="none" strike="noStrike" cap="none" normalizeH="0" baseline="0" dirty="0">
                <a:ln>
                  <a:noFill/>
                </a:ln>
                <a:solidFill>
                  <a:schemeClr val="tx1"/>
                </a:solidFill>
                <a:effectLst/>
                <a:latin typeface="Arial" pitchFamily="34" charset="0"/>
                <a:ea typeface="Times New Roman" pitchFamily="18" charset="0"/>
                <a:cs typeface="Arial" pitchFamily="34" charset="0"/>
              </a:rPr>
              <a:t>(2-3), 105-225.</a:t>
            </a:r>
            <a:endParaRPr kumimoji="0" lang="en-US" sz="2000" b="1"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0363"/>
            <a:ext cx="3029803" cy="2917335"/>
          </a:xfrm>
        </p:spPr>
        <p:txBody>
          <a:bodyPr/>
          <a:lstStyle/>
          <a:p>
            <a:r>
              <a:rPr lang="en-US" sz="6000" dirty="0" err="1"/>
              <a:t>Tycho</a:t>
            </a:r>
            <a:r>
              <a:rPr lang="en-US" sz="6000" dirty="0"/>
              <a:t> Brahe</a:t>
            </a:r>
            <a:endParaRPr lang="en-CA" sz="6000" dirty="0"/>
          </a:p>
        </p:txBody>
      </p:sp>
      <p:pic>
        <p:nvPicPr>
          <p:cNvPr id="1026" name="Picture 2" descr="https://my.vanderbilt.edu/johnmcjunkins/files/2013/02/Tycho_Brahe_2.jpg"/>
          <p:cNvPicPr>
            <a:picLocks noChangeAspect="1" noChangeArrowheads="1"/>
          </p:cNvPicPr>
          <p:nvPr/>
        </p:nvPicPr>
        <p:blipFill>
          <a:blip r:embed="rId3" cstate="print">
            <a:lum bright="-10000" contrast="30000"/>
          </a:blip>
          <a:srcRect/>
          <a:stretch>
            <a:fillRect/>
          </a:stretch>
        </p:blipFill>
        <p:spPr bwMode="auto">
          <a:xfrm>
            <a:off x="2969901" y="0"/>
            <a:ext cx="6174099" cy="6858000"/>
          </a:xfrm>
          <a:prstGeom prst="rect">
            <a:avLst/>
          </a:prstGeom>
          <a:noFill/>
        </p:spPr>
      </p:pic>
    </p:spTree>
  </p:cSld>
  <p:clrMapOvr>
    <a:masterClrMapping/>
  </p:clrMapOvr>
  <p:transition spd="med" advClick="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10362"/>
            <a:ext cx="9144000" cy="1143000"/>
          </a:xfrm>
        </p:spPr>
        <p:txBody>
          <a:bodyPr/>
          <a:lstStyle/>
          <a:p>
            <a:r>
              <a:rPr lang="en-US" dirty="0"/>
              <a:t>As We Learn Connections Grow</a:t>
            </a:r>
            <a:endParaRPr lang="en-CA" dirty="0"/>
          </a:p>
        </p:txBody>
      </p:sp>
      <p:grpSp>
        <p:nvGrpSpPr>
          <p:cNvPr id="13" name="Group 12"/>
          <p:cNvGrpSpPr/>
          <p:nvPr/>
        </p:nvGrpSpPr>
        <p:grpSpPr>
          <a:xfrm>
            <a:off x="1163782" y="2121725"/>
            <a:ext cx="6317673" cy="3493326"/>
            <a:chOff x="1163782" y="2121725"/>
            <a:chExt cx="6317673" cy="3493326"/>
          </a:xfrm>
        </p:grpSpPr>
        <p:cxnSp>
          <p:nvCxnSpPr>
            <p:cNvPr id="9" name="Straight Connector 8"/>
            <p:cNvCxnSpPr/>
            <p:nvPr/>
          </p:nvCxnSpPr>
          <p:spPr bwMode="auto">
            <a:xfrm flipV="1">
              <a:off x="2666010" y="2410691"/>
              <a:ext cx="1858489" cy="570016"/>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a:off x="2687782" y="4356265"/>
              <a:ext cx="1812968" cy="581893"/>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a:off x="5797138" y="3487387"/>
              <a:ext cx="50471" cy="773877"/>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
          <p:nvSpPr>
            <p:cNvPr id="6" name="Rounded Rectangle 5"/>
            <p:cNvSpPr/>
            <p:nvPr/>
          </p:nvSpPr>
          <p:spPr bwMode="auto">
            <a:xfrm>
              <a:off x="1163782" y="2980707"/>
              <a:ext cx="2778826" cy="1353787"/>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Force moves objects</a:t>
              </a:r>
              <a:endParaRPr kumimoji="0" lang="en-CA" sz="28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Rounded Rectangle 6"/>
            <p:cNvSpPr/>
            <p:nvPr/>
          </p:nvSpPr>
          <p:spPr bwMode="auto">
            <a:xfrm>
              <a:off x="4393869" y="4261264"/>
              <a:ext cx="3087586" cy="1353787"/>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Stronger influence wins</a:t>
              </a:r>
              <a:endParaRPr kumimoji="0" lang="en-CA" sz="28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Rounded Rectangle 7"/>
            <p:cNvSpPr/>
            <p:nvPr/>
          </p:nvSpPr>
          <p:spPr bwMode="auto">
            <a:xfrm>
              <a:off x="4370119" y="2121725"/>
              <a:ext cx="2992582" cy="1464623"/>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Increased resistance = less result</a:t>
              </a:r>
              <a:endParaRPr kumimoji="0" lang="en-CA" sz="2800"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3"/>
                                        </p:tgtEl>
                                      </p:cBhvr>
                                      <p:by x="50000" y="50000"/>
                                    </p:animScale>
                                  </p:childTnLst>
                                </p:cTn>
                              </p:par>
                              <p:par>
                                <p:cTn id="7" presetID="49" presetClass="path" presetSubtype="0" accel="50000" decel="50000" fill="hold" nodeType="withEffect">
                                  <p:stCondLst>
                                    <p:cond delay="0"/>
                                  </p:stCondLst>
                                  <p:childTnLst>
                                    <p:animMotion origin="layout" path="M -3.05556E-6 1.48011E-6 L -0.23576 0.07007 " pathEditMode="relative" rAng="0" ptsTypes="AA">
                                      <p:cBhvr>
                                        <p:cTn id="8" dur="2000" fill="hold"/>
                                        <p:tgtEl>
                                          <p:spTgt spid="13"/>
                                        </p:tgtEl>
                                        <p:attrNameLst>
                                          <p:attrName>ppt_x</p:attrName>
                                          <p:attrName>ppt_y</p:attrName>
                                        </p:attrNameLst>
                                      </p:cBhvr>
                                      <p:rCtr x="-11800" y="3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10362"/>
            <a:ext cx="9144000" cy="1143000"/>
          </a:xfrm>
        </p:spPr>
        <p:txBody>
          <a:bodyPr/>
          <a:lstStyle/>
          <a:p>
            <a:r>
              <a:rPr lang="en-US" sz="3600" dirty="0"/>
              <a:t>Networks of Cognitive Resources Form</a:t>
            </a:r>
            <a:endParaRPr lang="en-CA" sz="3600" dirty="0"/>
          </a:p>
        </p:txBody>
      </p:sp>
      <p:cxnSp>
        <p:nvCxnSpPr>
          <p:cNvPr id="9" name="Straight Connector 8"/>
          <p:cNvCxnSpPr>
            <a:stCxn id="6" idx="0"/>
          </p:cNvCxnSpPr>
          <p:nvPr/>
        </p:nvCxnSpPr>
        <p:spPr bwMode="auto">
          <a:xfrm flipV="1">
            <a:off x="1650671" y="3764478"/>
            <a:ext cx="486887" cy="415636"/>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0" name="Straight Connector 9"/>
          <p:cNvCxnSpPr>
            <a:stCxn id="6" idx="3"/>
            <a:endCxn id="7" idx="1"/>
          </p:cNvCxnSpPr>
          <p:nvPr/>
        </p:nvCxnSpPr>
        <p:spPr bwMode="auto">
          <a:xfrm>
            <a:off x="2327564" y="4530437"/>
            <a:ext cx="427511" cy="373084"/>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1" name="Straight Connector 10"/>
          <p:cNvCxnSpPr>
            <a:stCxn id="8" idx="2"/>
            <a:endCxn id="7" idx="0"/>
          </p:cNvCxnSpPr>
          <p:nvPr/>
        </p:nvCxnSpPr>
        <p:spPr bwMode="auto">
          <a:xfrm>
            <a:off x="2802577" y="3847606"/>
            <a:ext cx="706582" cy="68876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22" name="Straight Connector 21"/>
          <p:cNvCxnSpPr>
            <a:endCxn id="17" idx="2"/>
          </p:cNvCxnSpPr>
          <p:nvPr/>
        </p:nvCxnSpPr>
        <p:spPr bwMode="auto">
          <a:xfrm flipV="1">
            <a:off x="2818410" y="2794661"/>
            <a:ext cx="665019" cy="314695"/>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29" name="Straight Connector 28"/>
          <p:cNvCxnSpPr>
            <a:stCxn id="17" idx="3"/>
            <a:endCxn id="21" idx="0"/>
          </p:cNvCxnSpPr>
          <p:nvPr/>
        </p:nvCxnSpPr>
        <p:spPr bwMode="auto">
          <a:xfrm>
            <a:off x="4290951" y="2420589"/>
            <a:ext cx="512619" cy="63730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2" name="Straight Connector 31"/>
          <p:cNvCxnSpPr>
            <a:stCxn id="16" idx="3"/>
            <a:endCxn id="15" idx="0"/>
          </p:cNvCxnSpPr>
          <p:nvPr/>
        </p:nvCxnSpPr>
        <p:spPr bwMode="auto">
          <a:xfrm>
            <a:off x="6026727" y="1911929"/>
            <a:ext cx="568037" cy="637309"/>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5" name="Straight Connector 34"/>
          <p:cNvCxnSpPr>
            <a:stCxn id="15" idx="2"/>
            <a:endCxn id="20" idx="0"/>
          </p:cNvCxnSpPr>
          <p:nvPr/>
        </p:nvCxnSpPr>
        <p:spPr bwMode="auto">
          <a:xfrm>
            <a:off x="6594764" y="3297383"/>
            <a:ext cx="629392" cy="37605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9" name="Straight Connector 38"/>
          <p:cNvCxnSpPr>
            <a:stCxn id="20" idx="2"/>
            <a:endCxn id="19" idx="0"/>
          </p:cNvCxnSpPr>
          <p:nvPr/>
        </p:nvCxnSpPr>
        <p:spPr bwMode="auto">
          <a:xfrm flipH="1">
            <a:off x="6973783" y="4421580"/>
            <a:ext cx="250373" cy="298859"/>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2" name="Straight Connector 41"/>
          <p:cNvCxnSpPr>
            <a:stCxn id="19" idx="1"/>
          </p:cNvCxnSpPr>
          <p:nvPr/>
        </p:nvCxnSpPr>
        <p:spPr bwMode="auto">
          <a:xfrm flipH="1">
            <a:off x="5759533" y="5144983"/>
            <a:ext cx="302816" cy="21078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5" name="Straight Connector 44"/>
          <p:cNvCxnSpPr>
            <a:stCxn id="18" idx="2"/>
            <a:endCxn id="14" idx="0"/>
          </p:cNvCxnSpPr>
          <p:nvPr/>
        </p:nvCxnSpPr>
        <p:spPr bwMode="auto">
          <a:xfrm flipH="1">
            <a:off x="5046025" y="4841175"/>
            <a:ext cx="151407" cy="441367"/>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8" name="Straight Connector 47"/>
          <p:cNvCxnSpPr>
            <a:endCxn id="18" idx="0"/>
          </p:cNvCxnSpPr>
          <p:nvPr/>
        </p:nvCxnSpPr>
        <p:spPr bwMode="auto">
          <a:xfrm>
            <a:off x="4839196" y="3827818"/>
            <a:ext cx="358236" cy="26521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0" name="Straight Connector 49"/>
          <p:cNvCxnSpPr/>
          <p:nvPr/>
        </p:nvCxnSpPr>
        <p:spPr bwMode="auto">
          <a:xfrm flipV="1">
            <a:off x="5642759" y="3241964"/>
            <a:ext cx="176150" cy="190013"/>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2" name="Straight Connector 51"/>
          <p:cNvCxnSpPr>
            <a:stCxn id="18" idx="3"/>
            <a:endCxn id="20" idx="1"/>
          </p:cNvCxnSpPr>
          <p:nvPr/>
        </p:nvCxnSpPr>
        <p:spPr bwMode="auto">
          <a:xfrm flipV="1">
            <a:off x="6004954" y="4047508"/>
            <a:ext cx="411679" cy="419595"/>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5" name="Straight Connector 54"/>
          <p:cNvCxnSpPr>
            <a:stCxn id="19" idx="1"/>
            <a:endCxn id="6" idx="3"/>
          </p:cNvCxnSpPr>
          <p:nvPr/>
        </p:nvCxnSpPr>
        <p:spPr bwMode="auto">
          <a:xfrm flipH="1" flipV="1">
            <a:off x="2327564" y="4530437"/>
            <a:ext cx="3734785" cy="614546"/>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8" name="Straight Connector 57"/>
          <p:cNvCxnSpPr>
            <a:stCxn id="19" idx="1"/>
            <a:endCxn id="17" idx="2"/>
          </p:cNvCxnSpPr>
          <p:nvPr/>
        </p:nvCxnSpPr>
        <p:spPr bwMode="auto">
          <a:xfrm flipH="1" flipV="1">
            <a:off x="3483429" y="2794661"/>
            <a:ext cx="2578920" cy="235032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1" name="Straight Connector 60"/>
          <p:cNvCxnSpPr>
            <a:stCxn id="20" idx="1"/>
            <a:endCxn id="16" idx="2"/>
          </p:cNvCxnSpPr>
          <p:nvPr/>
        </p:nvCxnSpPr>
        <p:spPr bwMode="auto">
          <a:xfrm flipH="1" flipV="1">
            <a:off x="5219205" y="2286001"/>
            <a:ext cx="1197428" cy="1761507"/>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4" name="Straight Connector 63"/>
          <p:cNvCxnSpPr>
            <a:stCxn id="21" idx="1"/>
            <a:endCxn id="7" idx="0"/>
          </p:cNvCxnSpPr>
          <p:nvPr/>
        </p:nvCxnSpPr>
        <p:spPr bwMode="auto">
          <a:xfrm flipH="1">
            <a:off x="3509159" y="3431970"/>
            <a:ext cx="486888" cy="1104404"/>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7" name="Straight Connector 66"/>
          <p:cNvCxnSpPr>
            <a:stCxn id="21" idx="3"/>
            <a:endCxn id="19" idx="0"/>
          </p:cNvCxnSpPr>
          <p:nvPr/>
        </p:nvCxnSpPr>
        <p:spPr bwMode="auto">
          <a:xfrm>
            <a:off x="5611092" y="3431970"/>
            <a:ext cx="1362691" cy="1288469"/>
          </a:xfrm>
          <a:prstGeom prst="line">
            <a:avLst/>
          </a:prstGeom>
          <a:solidFill>
            <a:schemeClr val="accent1"/>
          </a:solidFill>
          <a:ln w="76200" cap="flat" cmpd="sng" algn="ctr">
            <a:solidFill>
              <a:srgbClr val="FF0000"/>
            </a:solidFill>
            <a:prstDash val="solid"/>
            <a:round/>
            <a:headEnd type="none" w="med" len="med"/>
            <a:tailEnd type="none" w="med" len="med"/>
          </a:ln>
          <a:effectLst/>
        </p:spPr>
      </p:cxnSp>
      <p:grpSp>
        <p:nvGrpSpPr>
          <p:cNvPr id="71" name="Group 70"/>
          <p:cNvGrpSpPr/>
          <p:nvPr/>
        </p:nvGrpSpPr>
        <p:grpSpPr>
          <a:xfrm>
            <a:off x="973777" y="1537856"/>
            <a:ext cx="7057901" cy="4613562"/>
            <a:chOff x="973777" y="1537856"/>
            <a:chExt cx="7057901" cy="4613562"/>
          </a:xfrm>
        </p:grpSpPr>
        <p:sp>
          <p:nvSpPr>
            <p:cNvPr id="6" name="Rounded Rectangle 5"/>
            <p:cNvSpPr/>
            <p:nvPr/>
          </p:nvSpPr>
          <p:spPr bwMode="auto">
            <a:xfrm>
              <a:off x="973777" y="4180114"/>
              <a:ext cx="1353787" cy="7006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F </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sym typeface="Symbol"/>
                </a:rPr>
                <a:t></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a:t>
              </a: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motion</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Rounded Rectangle 6"/>
            <p:cNvSpPr/>
            <p:nvPr/>
          </p:nvSpPr>
          <p:spPr bwMode="auto">
            <a:xfrm>
              <a:off x="2755075" y="4536374"/>
              <a:ext cx="1508167" cy="734293"/>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Stronger wins</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Rounded Rectangle 7"/>
            <p:cNvSpPr/>
            <p:nvPr/>
          </p:nvSpPr>
          <p:spPr bwMode="auto">
            <a:xfrm>
              <a:off x="1995054" y="3099461"/>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R </a:t>
              </a: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sym typeface="Symbol"/>
                </a:rPr>
                <a:t>, motion </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4" name="Rounded Rectangle 13"/>
            <p:cNvSpPr/>
            <p:nvPr/>
          </p:nvSpPr>
          <p:spPr bwMode="auto">
            <a:xfrm>
              <a:off x="4132614" y="5282542"/>
              <a:ext cx="1826822" cy="868876"/>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More effort = more resistance</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5" name="Rounded Rectangle 14"/>
            <p:cNvSpPr/>
            <p:nvPr/>
          </p:nvSpPr>
          <p:spPr bwMode="auto">
            <a:xfrm>
              <a:off x="5684322" y="2549238"/>
              <a:ext cx="1820883"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Heavy things  resist</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6" name="Rounded Rectangle 15"/>
            <p:cNvSpPr/>
            <p:nvPr/>
          </p:nvSpPr>
          <p:spPr bwMode="auto">
            <a:xfrm>
              <a:off x="4411682" y="1537856"/>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Force spins</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7" name="Rounded Rectangle 16"/>
            <p:cNvSpPr/>
            <p:nvPr/>
          </p:nvSpPr>
          <p:spPr bwMode="auto">
            <a:xfrm>
              <a:off x="2675906" y="2046516"/>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Force</a:t>
              </a:r>
              <a:r>
                <a:rPr kumimoji="0" lang="en-US" b="1" i="0" u="none" strike="noStrike" cap="none" normalizeH="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deflects</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8" name="Rounded Rectangle 17"/>
            <p:cNvSpPr/>
            <p:nvPr/>
          </p:nvSpPr>
          <p:spPr bwMode="auto">
            <a:xfrm>
              <a:off x="4389909" y="4093030"/>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Change</a:t>
              </a:r>
              <a:r>
                <a:rPr kumimoji="0" lang="en-US" b="1" i="0" u="none" strike="noStrike" cap="none" normalizeH="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takes time</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9" name="Rounded Rectangle 18"/>
            <p:cNvSpPr/>
            <p:nvPr/>
          </p:nvSpPr>
          <p:spPr bwMode="auto">
            <a:xfrm>
              <a:off x="6062349" y="4720439"/>
              <a:ext cx="1822868" cy="849088"/>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Objects</a:t>
              </a:r>
              <a:r>
                <a:rPr kumimoji="0" lang="en-US" b="1" i="0" u="none" strike="noStrike" cap="none" normalizeH="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squish with force</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20" name="Rounded Rectangle 19"/>
            <p:cNvSpPr/>
            <p:nvPr/>
          </p:nvSpPr>
          <p:spPr bwMode="auto">
            <a:xfrm>
              <a:off x="6416633" y="3673435"/>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Opposites cancel</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21" name="Rounded Rectangle 20"/>
            <p:cNvSpPr/>
            <p:nvPr/>
          </p:nvSpPr>
          <p:spPr bwMode="auto">
            <a:xfrm>
              <a:off x="3996047" y="3057897"/>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Motion dies away</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pSp>
      <p:cxnSp>
        <p:nvCxnSpPr>
          <p:cNvPr id="88" name="Straight Connector 87"/>
          <p:cNvCxnSpPr>
            <a:stCxn id="16" idx="2"/>
            <a:endCxn id="21" idx="0"/>
          </p:cNvCxnSpPr>
          <p:nvPr/>
        </p:nvCxnSpPr>
        <p:spPr bwMode="auto">
          <a:xfrm flipH="1">
            <a:off x="4803570" y="2286001"/>
            <a:ext cx="415635" cy="771896"/>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Tree>
  </p:cSld>
  <p:clrMapOvr>
    <a:masterClrMapping/>
  </p:clrMapOvr>
  <p:transition spd="med" advClick="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10362"/>
            <a:ext cx="9144000" cy="1143000"/>
          </a:xfrm>
        </p:spPr>
        <p:txBody>
          <a:bodyPr/>
          <a:lstStyle/>
          <a:p>
            <a:r>
              <a:rPr lang="en-US" dirty="0"/>
              <a:t>Activation Depends on Context</a:t>
            </a:r>
            <a:endParaRPr lang="en-CA" dirty="0"/>
          </a:p>
        </p:txBody>
      </p:sp>
      <p:cxnSp>
        <p:nvCxnSpPr>
          <p:cNvPr id="9" name="Straight Connector 8"/>
          <p:cNvCxnSpPr>
            <a:stCxn id="6" idx="0"/>
          </p:cNvCxnSpPr>
          <p:nvPr/>
        </p:nvCxnSpPr>
        <p:spPr bwMode="auto">
          <a:xfrm flipV="1">
            <a:off x="1650671" y="3764478"/>
            <a:ext cx="486887" cy="415636"/>
          </a:xfrm>
          <a:prstGeom prst="line">
            <a:avLst/>
          </a:prstGeom>
          <a:solidFill>
            <a:schemeClr val="accent1"/>
          </a:solidFill>
          <a:ln w="76200" cap="flat" cmpd="sng" algn="ctr">
            <a:solidFill>
              <a:srgbClr val="00B050"/>
            </a:solidFill>
            <a:prstDash val="solid"/>
            <a:round/>
            <a:headEnd type="none" w="med" len="med"/>
            <a:tailEnd type="none" w="med" len="med"/>
          </a:ln>
          <a:effectLst/>
        </p:spPr>
      </p:cxnSp>
      <p:cxnSp>
        <p:nvCxnSpPr>
          <p:cNvPr id="10" name="Straight Connector 9"/>
          <p:cNvCxnSpPr>
            <a:stCxn id="6" idx="3"/>
            <a:endCxn id="7" idx="1"/>
          </p:cNvCxnSpPr>
          <p:nvPr/>
        </p:nvCxnSpPr>
        <p:spPr bwMode="auto">
          <a:xfrm>
            <a:off x="2327564" y="4530437"/>
            <a:ext cx="427511" cy="373084"/>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11" name="Straight Connector 10"/>
          <p:cNvCxnSpPr>
            <a:stCxn id="8" idx="2"/>
            <a:endCxn id="7" idx="0"/>
          </p:cNvCxnSpPr>
          <p:nvPr/>
        </p:nvCxnSpPr>
        <p:spPr bwMode="auto">
          <a:xfrm>
            <a:off x="2802577" y="3847606"/>
            <a:ext cx="706582" cy="688768"/>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22" name="Straight Connector 21"/>
          <p:cNvCxnSpPr>
            <a:endCxn id="17" idx="2"/>
          </p:cNvCxnSpPr>
          <p:nvPr/>
        </p:nvCxnSpPr>
        <p:spPr bwMode="auto">
          <a:xfrm flipV="1">
            <a:off x="2818410" y="2794661"/>
            <a:ext cx="665019" cy="314695"/>
          </a:xfrm>
          <a:prstGeom prst="line">
            <a:avLst/>
          </a:prstGeom>
          <a:solidFill>
            <a:schemeClr val="accent1"/>
          </a:solidFill>
          <a:ln w="76200" cap="flat" cmpd="sng" algn="ctr">
            <a:solidFill>
              <a:srgbClr val="00B050"/>
            </a:solidFill>
            <a:prstDash val="solid"/>
            <a:round/>
            <a:headEnd type="none" w="med" len="med"/>
            <a:tailEnd type="none" w="med" len="med"/>
          </a:ln>
          <a:effectLst/>
        </p:spPr>
      </p:cxnSp>
      <p:cxnSp>
        <p:nvCxnSpPr>
          <p:cNvPr id="29" name="Straight Connector 28"/>
          <p:cNvCxnSpPr>
            <a:stCxn id="17" idx="3"/>
            <a:endCxn id="21" idx="0"/>
          </p:cNvCxnSpPr>
          <p:nvPr/>
        </p:nvCxnSpPr>
        <p:spPr bwMode="auto">
          <a:xfrm>
            <a:off x="4290951" y="2420589"/>
            <a:ext cx="512619" cy="637308"/>
          </a:xfrm>
          <a:prstGeom prst="line">
            <a:avLst/>
          </a:prstGeom>
          <a:solidFill>
            <a:schemeClr val="accent1"/>
          </a:solidFill>
          <a:ln w="76200" cap="flat" cmpd="sng" algn="ctr">
            <a:solidFill>
              <a:srgbClr val="00B050"/>
            </a:solidFill>
            <a:prstDash val="solid"/>
            <a:round/>
            <a:headEnd type="none" w="med" len="med"/>
            <a:tailEnd type="none" w="med" len="med"/>
          </a:ln>
          <a:effectLst/>
        </p:spPr>
      </p:cxnSp>
      <p:cxnSp>
        <p:nvCxnSpPr>
          <p:cNvPr id="32" name="Straight Connector 31"/>
          <p:cNvCxnSpPr>
            <a:stCxn id="16" idx="3"/>
            <a:endCxn id="15" idx="0"/>
          </p:cNvCxnSpPr>
          <p:nvPr/>
        </p:nvCxnSpPr>
        <p:spPr bwMode="auto">
          <a:xfrm>
            <a:off x="6026727" y="1911929"/>
            <a:ext cx="568037" cy="637309"/>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35" name="Straight Connector 34"/>
          <p:cNvCxnSpPr>
            <a:stCxn id="15" idx="2"/>
            <a:endCxn id="20" idx="0"/>
          </p:cNvCxnSpPr>
          <p:nvPr/>
        </p:nvCxnSpPr>
        <p:spPr bwMode="auto">
          <a:xfrm>
            <a:off x="6594764" y="3297383"/>
            <a:ext cx="629392" cy="376052"/>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39" name="Straight Connector 38"/>
          <p:cNvCxnSpPr>
            <a:stCxn id="20" idx="2"/>
            <a:endCxn id="19" idx="0"/>
          </p:cNvCxnSpPr>
          <p:nvPr/>
        </p:nvCxnSpPr>
        <p:spPr bwMode="auto">
          <a:xfrm flipH="1">
            <a:off x="6973783" y="4421580"/>
            <a:ext cx="250373" cy="298859"/>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42" name="Straight Connector 41"/>
          <p:cNvCxnSpPr>
            <a:stCxn id="19" idx="1"/>
          </p:cNvCxnSpPr>
          <p:nvPr/>
        </p:nvCxnSpPr>
        <p:spPr bwMode="auto">
          <a:xfrm flipH="1">
            <a:off x="5759533" y="5144983"/>
            <a:ext cx="302816" cy="210788"/>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45" name="Straight Connector 44"/>
          <p:cNvCxnSpPr>
            <a:stCxn id="18" idx="2"/>
            <a:endCxn id="14" idx="0"/>
          </p:cNvCxnSpPr>
          <p:nvPr/>
        </p:nvCxnSpPr>
        <p:spPr bwMode="auto">
          <a:xfrm flipH="1">
            <a:off x="5046025" y="4841175"/>
            <a:ext cx="151407" cy="441367"/>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48" name="Straight Connector 47"/>
          <p:cNvCxnSpPr>
            <a:endCxn id="18" idx="0"/>
          </p:cNvCxnSpPr>
          <p:nvPr/>
        </p:nvCxnSpPr>
        <p:spPr bwMode="auto">
          <a:xfrm>
            <a:off x="4839196" y="3827818"/>
            <a:ext cx="358236" cy="265212"/>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50" name="Straight Connector 49"/>
          <p:cNvCxnSpPr/>
          <p:nvPr/>
        </p:nvCxnSpPr>
        <p:spPr bwMode="auto">
          <a:xfrm flipV="1">
            <a:off x="5642759" y="3241964"/>
            <a:ext cx="176150" cy="190013"/>
          </a:xfrm>
          <a:prstGeom prst="line">
            <a:avLst/>
          </a:prstGeom>
          <a:solidFill>
            <a:schemeClr val="accent1"/>
          </a:solidFill>
          <a:ln w="76200" cap="flat" cmpd="sng" algn="ctr">
            <a:solidFill>
              <a:srgbClr val="00B050"/>
            </a:solidFill>
            <a:prstDash val="solid"/>
            <a:round/>
            <a:headEnd type="none" w="med" len="med"/>
            <a:tailEnd type="none" w="med" len="med"/>
          </a:ln>
          <a:effectLst/>
        </p:spPr>
      </p:cxnSp>
      <p:cxnSp>
        <p:nvCxnSpPr>
          <p:cNvPr id="52" name="Straight Connector 51"/>
          <p:cNvCxnSpPr>
            <a:stCxn id="18" idx="3"/>
            <a:endCxn id="20" idx="1"/>
          </p:cNvCxnSpPr>
          <p:nvPr/>
        </p:nvCxnSpPr>
        <p:spPr bwMode="auto">
          <a:xfrm flipV="1">
            <a:off x="6004954" y="4047508"/>
            <a:ext cx="411679" cy="419595"/>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55" name="Straight Connector 54"/>
          <p:cNvCxnSpPr>
            <a:stCxn id="19" idx="1"/>
            <a:endCxn id="6" idx="3"/>
          </p:cNvCxnSpPr>
          <p:nvPr/>
        </p:nvCxnSpPr>
        <p:spPr bwMode="auto">
          <a:xfrm flipH="1" flipV="1">
            <a:off x="2327564" y="4530437"/>
            <a:ext cx="3734785" cy="614546"/>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58" name="Straight Connector 57"/>
          <p:cNvCxnSpPr>
            <a:stCxn id="19" idx="1"/>
            <a:endCxn id="17" idx="2"/>
          </p:cNvCxnSpPr>
          <p:nvPr/>
        </p:nvCxnSpPr>
        <p:spPr bwMode="auto">
          <a:xfrm flipH="1" flipV="1">
            <a:off x="3483429" y="2794661"/>
            <a:ext cx="2578920" cy="2350322"/>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61" name="Straight Connector 60"/>
          <p:cNvCxnSpPr>
            <a:stCxn id="20" idx="1"/>
            <a:endCxn id="16" idx="2"/>
          </p:cNvCxnSpPr>
          <p:nvPr/>
        </p:nvCxnSpPr>
        <p:spPr bwMode="auto">
          <a:xfrm flipH="1" flipV="1">
            <a:off x="5219205" y="2286001"/>
            <a:ext cx="1197428" cy="1761507"/>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64" name="Straight Connector 63"/>
          <p:cNvCxnSpPr>
            <a:stCxn id="21" idx="1"/>
            <a:endCxn id="7" idx="0"/>
          </p:cNvCxnSpPr>
          <p:nvPr/>
        </p:nvCxnSpPr>
        <p:spPr bwMode="auto">
          <a:xfrm flipH="1">
            <a:off x="3509159" y="3431970"/>
            <a:ext cx="486888" cy="1104404"/>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67" name="Straight Connector 66"/>
          <p:cNvCxnSpPr>
            <a:stCxn id="21" idx="3"/>
            <a:endCxn id="19" idx="0"/>
          </p:cNvCxnSpPr>
          <p:nvPr/>
        </p:nvCxnSpPr>
        <p:spPr bwMode="auto">
          <a:xfrm>
            <a:off x="5611092" y="3431970"/>
            <a:ext cx="1362691" cy="1288469"/>
          </a:xfrm>
          <a:prstGeom prst="line">
            <a:avLst/>
          </a:prstGeom>
          <a:solidFill>
            <a:schemeClr val="accent1"/>
          </a:solidFill>
          <a:ln w="76200" cap="flat" cmpd="sng" algn="ctr">
            <a:solidFill>
              <a:srgbClr val="826900"/>
            </a:solidFill>
            <a:prstDash val="solid"/>
            <a:round/>
            <a:headEnd type="none" w="med" len="med"/>
            <a:tailEnd type="none" w="med" len="med"/>
          </a:ln>
          <a:effectLst/>
        </p:spPr>
      </p:cxnSp>
      <p:grpSp>
        <p:nvGrpSpPr>
          <p:cNvPr id="3" name="Group 70"/>
          <p:cNvGrpSpPr/>
          <p:nvPr/>
        </p:nvGrpSpPr>
        <p:grpSpPr>
          <a:xfrm>
            <a:off x="973777" y="1537856"/>
            <a:ext cx="7057901" cy="4613562"/>
            <a:chOff x="973777" y="1537856"/>
            <a:chExt cx="7057901" cy="4613562"/>
          </a:xfrm>
        </p:grpSpPr>
        <p:sp>
          <p:nvSpPr>
            <p:cNvPr id="6" name="Rounded Rectangle 5"/>
            <p:cNvSpPr/>
            <p:nvPr/>
          </p:nvSpPr>
          <p:spPr bwMode="auto">
            <a:xfrm>
              <a:off x="973777" y="4180114"/>
              <a:ext cx="1353787" cy="700645"/>
            </a:xfrm>
            <a:prstGeom prst="roundRect">
              <a:avLst>
                <a:gd name="adj" fmla="val 47369"/>
              </a:avLst>
            </a:prstGeom>
            <a:solidFill>
              <a:srgbClr val="000514">
                <a:alpha val="83922"/>
              </a:srgbClr>
            </a:solid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F </a:t>
              </a:r>
              <a:r>
                <a:rPr lang="en-US" b="1" dirty="0" smtClean="0">
                  <a:effectLst>
                    <a:outerShdw blurRad="38100" dist="38100" dir="2700000" algn="tl">
                      <a:srgbClr val="000000">
                        <a:alpha val="43137"/>
                      </a:srgbClr>
                    </a:outerShdw>
                  </a:effectLst>
                  <a:latin typeface="Arial" pitchFamily="34" charset="0"/>
                  <a:cs typeface="Arial" pitchFamily="34" charset="0"/>
                  <a:sym typeface="Symbol"/>
                </a:rPr>
                <a:t></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a:t>
              </a: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motion</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Rounded Rectangle 6"/>
            <p:cNvSpPr/>
            <p:nvPr/>
          </p:nvSpPr>
          <p:spPr bwMode="auto">
            <a:xfrm>
              <a:off x="2755075" y="4536374"/>
              <a:ext cx="1508167" cy="734293"/>
            </a:xfrm>
            <a:prstGeom prst="roundRect">
              <a:avLst>
                <a:gd name="adj" fmla="val 47369"/>
              </a:avLst>
            </a:prstGeom>
            <a:solidFill>
              <a:srgbClr val="000514">
                <a:alpha val="83922"/>
              </a:srgbClr>
            </a:solidFill>
            <a:ln w="57150" cap="flat" cmpd="sng" algn="ctr">
              <a:solidFill>
                <a:srgbClr val="826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Stronger wins</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Rounded Rectangle 7"/>
            <p:cNvSpPr/>
            <p:nvPr/>
          </p:nvSpPr>
          <p:spPr bwMode="auto">
            <a:xfrm>
              <a:off x="1995054" y="3099461"/>
              <a:ext cx="1615045" cy="748145"/>
            </a:xfrm>
            <a:prstGeom prst="roundRect">
              <a:avLst>
                <a:gd name="adj" fmla="val 47369"/>
              </a:avLst>
            </a:prstGeom>
            <a:solidFill>
              <a:srgbClr val="000514">
                <a:alpha val="83922"/>
              </a:srgbClr>
            </a:solid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R </a:t>
              </a: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sym typeface="Symbol"/>
                </a:rPr>
                <a:t>, motion </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4" name="Rounded Rectangle 13"/>
            <p:cNvSpPr/>
            <p:nvPr/>
          </p:nvSpPr>
          <p:spPr bwMode="auto">
            <a:xfrm>
              <a:off x="4132614" y="5282542"/>
              <a:ext cx="1826822" cy="868876"/>
            </a:xfrm>
            <a:prstGeom prst="roundRect">
              <a:avLst>
                <a:gd name="adj" fmla="val 47369"/>
              </a:avLst>
            </a:prstGeom>
            <a:solidFill>
              <a:srgbClr val="000514">
                <a:alpha val="83922"/>
              </a:srgbClr>
            </a:solidFill>
            <a:ln w="57150" cap="flat" cmpd="sng" algn="ctr">
              <a:solidFill>
                <a:srgbClr val="826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More effort = more resistance</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5" name="Rounded Rectangle 14"/>
            <p:cNvSpPr/>
            <p:nvPr/>
          </p:nvSpPr>
          <p:spPr bwMode="auto">
            <a:xfrm>
              <a:off x="5684322" y="2549238"/>
              <a:ext cx="1820883" cy="748145"/>
            </a:xfrm>
            <a:prstGeom prst="roundRect">
              <a:avLst>
                <a:gd name="adj" fmla="val 47369"/>
              </a:avLst>
            </a:prstGeom>
            <a:solidFill>
              <a:srgbClr val="000514">
                <a:alpha val="83922"/>
              </a:srgbClr>
            </a:solid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Heavy things  resist</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6" name="Rounded Rectangle 15"/>
            <p:cNvSpPr/>
            <p:nvPr/>
          </p:nvSpPr>
          <p:spPr bwMode="auto">
            <a:xfrm>
              <a:off x="4411682" y="1537856"/>
              <a:ext cx="1615045" cy="748145"/>
            </a:xfrm>
            <a:prstGeom prst="roundRect">
              <a:avLst>
                <a:gd name="adj" fmla="val 47369"/>
              </a:avLst>
            </a:prstGeom>
            <a:solidFill>
              <a:srgbClr val="000514">
                <a:alpha val="83922"/>
              </a:srgbClr>
            </a:solidFill>
            <a:ln w="57150" cap="flat" cmpd="sng" algn="ctr">
              <a:solidFill>
                <a:srgbClr val="826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Force spins</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7" name="Rounded Rectangle 16"/>
            <p:cNvSpPr/>
            <p:nvPr/>
          </p:nvSpPr>
          <p:spPr bwMode="auto">
            <a:xfrm>
              <a:off x="2675906" y="2046516"/>
              <a:ext cx="1615045" cy="748145"/>
            </a:xfrm>
            <a:prstGeom prst="roundRect">
              <a:avLst>
                <a:gd name="adj" fmla="val 47369"/>
              </a:avLst>
            </a:prstGeom>
            <a:solidFill>
              <a:srgbClr val="000514">
                <a:alpha val="83922"/>
              </a:srgbClr>
            </a:solid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Force</a:t>
              </a:r>
              <a:r>
                <a:rPr kumimoji="0" lang="en-US" b="1" i="0" u="none" strike="noStrike" cap="none" normalizeH="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deflects</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8" name="Rounded Rectangle 17"/>
            <p:cNvSpPr/>
            <p:nvPr/>
          </p:nvSpPr>
          <p:spPr bwMode="auto">
            <a:xfrm>
              <a:off x="4389909" y="4093030"/>
              <a:ext cx="1615045" cy="748145"/>
            </a:xfrm>
            <a:prstGeom prst="roundRect">
              <a:avLst>
                <a:gd name="adj" fmla="val 47369"/>
              </a:avLst>
            </a:prstGeom>
            <a:solidFill>
              <a:srgbClr val="000514">
                <a:alpha val="83922"/>
              </a:srgbClr>
            </a:solidFill>
            <a:ln w="57150" cap="flat" cmpd="sng" algn="ctr">
              <a:solidFill>
                <a:srgbClr val="826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Change</a:t>
              </a:r>
              <a:r>
                <a:rPr kumimoji="0" lang="en-US" b="1" i="0" u="none" strike="noStrike" cap="none" normalizeH="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takes time</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9" name="Rounded Rectangle 18"/>
            <p:cNvSpPr/>
            <p:nvPr/>
          </p:nvSpPr>
          <p:spPr bwMode="auto">
            <a:xfrm>
              <a:off x="6062349" y="4720439"/>
              <a:ext cx="1822868" cy="849088"/>
            </a:xfrm>
            <a:prstGeom prst="roundRect">
              <a:avLst>
                <a:gd name="adj" fmla="val 47369"/>
              </a:avLst>
            </a:prstGeom>
            <a:solidFill>
              <a:srgbClr val="000514">
                <a:alpha val="83922"/>
              </a:srgbClr>
            </a:solidFill>
            <a:ln w="57150" cap="flat" cmpd="sng" algn="ctr">
              <a:solidFill>
                <a:srgbClr val="826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Objects</a:t>
              </a:r>
              <a:r>
                <a:rPr kumimoji="0" lang="en-US" b="1" i="0" u="none" strike="noStrike" cap="none" normalizeH="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squish with force</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20" name="Rounded Rectangle 19"/>
            <p:cNvSpPr/>
            <p:nvPr/>
          </p:nvSpPr>
          <p:spPr bwMode="auto">
            <a:xfrm>
              <a:off x="6416633" y="3673435"/>
              <a:ext cx="1615045" cy="748145"/>
            </a:xfrm>
            <a:prstGeom prst="roundRect">
              <a:avLst>
                <a:gd name="adj" fmla="val 47369"/>
              </a:avLst>
            </a:prstGeom>
            <a:solidFill>
              <a:srgbClr val="000514">
                <a:alpha val="83922"/>
              </a:srgbClr>
            </a:solidFill>
            <a:ln w="57150" cap="flat" cmpd="sng" algn="ctr">
              <a:solidFill>
                <a:srgbClr val="826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Opposites cancel</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21" name="Rounded Rectangle 20"/>
            <p:cNvSpPr/>
            <p:nvPr/>
          </p:nvSpPr>
          <p:spPr bwMode="auto">
            <a:xfrm>
              <a:off x="3996047" y="3057897"/>
              <a:ext cx="1615045" cy="748145"/>
            </a:xfrm>
            <a:prstGeom prst="roundRect">
              <a:avLst>
                <a:gd name="adj" fmla="val 47369"/>
              </a:avLst>
            </a:prstGeom>
            <a:solidFill>
              <a:srgbClr val="000514">
                <a:alpha val="83922"/>
              </a:srgbClr>
            </a:solid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Motion dies away</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pSp>
      <p:cxnSp>
        <p:nvCxnSpPr>
          <p:cNvPr id="88" name="Straight Connector 87"/>
          <p:cNvCxnSpPr>
            <a:stCxn id="16" idx="2"/>
            <a:endCxn id="21" idx="0"/>
          </p:cNvCxnSpPr>
          <p:nvPr/>
        </p:nvCxnSpPr>
        <p:spPr bwMode="auto">
          <a:xfrm flipH="1">
            <a:off x="4803570" y="2286001"/>
            <a:ext cx="415635" cy="771896"/>
          </a:xfrm>
          <a:prstGeom prst="line">
            <a:avLst/>
          </a:prstGeom>
          <a:solidFill>
            <a:schemeClr val="accent1"/>
          </a:solidFill>
          <a:ln w="76200" cap="flat" cmpd="sng" algn="ctr">
            <a:solidFill>
              <a:srgbClr val="826900"/>
            </a:solidFill>
            <a:prstDash val="solid"/>
            <a:round/>
            <a:headEnd type="none" w="med" len="med"/>
            <a:tailEnd type="none" w="med" len="med"/>
          </a:ln>
          <a:effectLst/>
        </p:spPr>
      </p:cxnSp>
    </p:spTree>
  </p:cSld>
  <p:clrMapOvr>
    <a:masterClrMapping/>
  </p:clrMapOvr>
  <p:transition spd="med" advClick="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10362"/>
            <a:ext cx="9144000" cy="1143000"/>
          </a:xfrm>
        </p:spPr>
        <p:txBody>
          <a:bodyPr/>
          <a:lstStyle/>
          <a:p>
            <a:r>
              <a:rPr lang="en-US" dirty="0"/>
              <a:t>Activation Depends on Context</a:t>
            </a:r>
            <a:endParaRPr lang="en-CA" dirty="0"/>
          </a:p>
        </p:txBody>
      </p:sp>
      <p:cxnSp>
        <p:nvCxnSpPr>
          <p:cNvPr id="9" name="Straight Connector 8"/>
          <p:cNvCxnSpPr>
            <a:stCxn id="6" idx="0"/>
          </p:cNvCxnSpPr>
          <p:nvPr/>
        </p:nvCxnSpPr>
        <p:spPr bwMode="auto">
          <a:xfrm flipV="1">
            <a:off x="1650671" y="3764478"/>
            <a:ext cx="486887" cy="415636"/>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10" name="Straight Connector 9"/>
          <p:cNvCxnSpPr>
            <a:stCxn id="6" idx="3"/>
            <a:endCxn id="7" idx="1"/>
          </p:cNvCxnSpPr>
          <p:nvPr/>
        </p:nvCxnSpPr>
        <p:spPr bwMode="auto">
          <a:xfrm>
            <a:off x="2327564" y="4530437"/>
            <a:ext cx="427511" cy="373084"/>
          </a:xfrm>
          <a:prstGeom prst="line">
            <a:avLst/>
          </a:prstGeom>
          <a:solidFill>
            <a:schemeClr val="accent1"/>
          </a:solidFill>
          <a:ln w="76200" cap="flat" cmpd="sng" algn="ctr">
            <a:solidFill>
              <a:srgbClr val="00B050"/>
            </a:solidFill>
            <a:prstDash val="solid"/>
            <a:round/>
            <a:headEnd type="none" w="med" len="med"/>
            <a:tailEnd type="none" w="med" len="med"/>
          </a:ln>
          <a:effectLst/>
        </p:spPr>
      </p:cxnSp>
      <p:cxnSp>
        <p:nvCxnSpPr>
          <p:cNvPr id="11" name="Straight Connector 10"/>
          <p:cNvCxnSpPr>
            <a:stCxn id="8" idx="2"/>
            <a:endCxn id="7" idx="0"/>
          </p:cNvCxnSpPr>
          <p:nvPr/>
        </p:nvCxnSpPr>
        <p:spPr bwMode="auto">
          <a:xfrm>
            <a:off x="2802577" y="3847606"/>
            <a:ext cx="706582" cy="688768"/>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22" name="Straight Connector 21"/>
          <p:cNvCxnSpPr>
            <a:endCxn id="17" idx="2"/>
          </p:cNvCxnSpPr>
          <p:nvPr/>
        </p:nvCxnSpPr>
        <p:spPr bwMode="auto">
          <a:xfrm flipV="1">
            <a:off x="2818410" y="2794661"/>
            <a:ext cx="665019" cy="314695"/>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29" name="Straight Connector 28"/>
          <p:cNvCxnSpPr>
            <a:stCxn id="17" idx="3"/>
            <a:endCxn id="21" idx="0"/>
          </p:cNvCxnSpPr>
          <p:nvPr/>
        </p:nvCxnSpPr>
        <p:spPr bwMode="auto">
          <a:xfrm>
            <a:off x="4290951" y="2420589"/>
            <a:ext cx="512619" cy="637308"/>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32" name="Straight Connector 31"/>
          <p:cNvCxnSpPr>
            <a:stCxn id="16" idx="3"/>
            <a:endCxn id="15" idx="0"/>
          </p:cNvCxnSpPr>
          <p:nvPr/>
        </p:nvCxnSpPr>
        <p:spPr bwMode="auto">
          <a:xfrm>
            <a:off x="6026727" y="1911929"/>
            <a:ext cx="568037" cy="637309"/>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35" name="Straight Connector 34"/>
          <p:cNvCxnSpPr>
            <a:stCxn id="15" idx="2"/>
            <a:endCxn id="20" idx="0"/>
          </p:cNvCxnSpPr>
          <p:nvPr/>
        </p:nvCxnSpPr>
        <p:spPr bwMode="auto">
          <a:xfrm>
            <a:off x="6594764" y="3297383"/>
            <a:ext cx="629392" cy="376052"/>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39" name="Straight Connector 38"/>
          <p:cNvCxnSpPr>
            <a:stCxn id="20" idx="2"/>
            <a:endCxn id="19" idx="0"/>
          </p:cNvCxnSpPr>
          <p:nvPr/>
        </p:nvCxnSpPr>
        <p:spPr bwMode="auto">
          <a:xfrm flipH="1">
            <a:off x="6973783" y="4421580"/>
            <a:ext cx="250373" cy="298859"/>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42" name="Straight Connector 41"/>
          <p:cNvCxnSpPr>
            <a:stCxn id="19" idx="1"/>
          </p:cNvCxnSpPr>
          <p:nvPr/>
        </p:nvCxnSpPr>
        <p:spPr bwMode="auto">
          <a:xfrm flipH="1">
            <a:off x="5759533" y="5144983"/>
            <a:ext cx="302816" cy="210788"/>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45" name="Straight Connector 44"/>
          <p:cNvCxnSpPr>
            <a:stCxn id="18" idx="2"/>
            <a:endCxn id="14" idx="0"/>
          </p:cNvCxnSpPr>
          <p:nvPr/>
        </p:nvCxnSpPr>
        <p:spPr bwMode="auto">
          <a:xfrm flipH="1">
            <a:off x="5046025" y="4841175"/>
            <a:ext cx="151407" cy="441367"/>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48" name="Straight Connector 47"/>
          <p:cNvCxnSpPr>
            <a:endCxn id="18" idx="0"/>
          </p:cNvCxnSpPr>
          <p:nvPr/>
        </p:nvCxnSpPr>
        <p:spPr bwMode="auto">
          <a:xfrm>
            <a:off x="4839196" y="3827818"/>
            <a:ext cx="358236" cy="265212"/>
          </a:xfrm>
          <a:prstGeom prst="line">
            <a:avLst/>
          </a:prstGeom>
          <a:solidFill>
            <a:schemeClr val="accent1"/>
          </a:solidFill>
          <a:ln w="76200" cap="flat" cmpd="sng" algn="ctr">
            <a:solidFill>
              <a:srgbClr val="00B050"/>
            </a:solidFill>
            <a:prstDash val="solid"/>
            <a:round/>
            <a:headEnd type="none" w="med" len="med"/>
            <a:tailEnd type="none" w="med" len="med"/>
          </a:ln>
          <a:effectLst/>
        </p:spPr>
      </p:cxnSp>
      <p:cxnSp>
        <p:nvCxnSpPr>
          <p:cNvPr id="50" name="Straight Connector 49"/>
          <p:cNvCxnSpPr/>
          <p:nvPr/>
        </p:nvCxnSpPr>
        <p:spPr bwMode="auto">
          <a:xfrm flipV="1">
            <a:off x="5642759" y="3241964"/>
            <a:ext cx="176150" cy="190013"/>
          </a:xfrm>
          <a:prstGeom prst="line">
            <a:avLst/>
          </a:prstGeom>
          <a:solidFill>
            <a:schemeClr val="accent1"/>
          </a:solidFill>
          <a:ln w="76200" cap="flat" cmpd="sng" algn="ctr">
            <a:solidFill>
              <a:srgbClr val="00B050"/>
            </a:solidFill>
            <a:prstDash val="solid"/>
            <a:round/>
            <a:headEnd type="none" w="med" len="med"/>
            <a:tailEnd type="none" w="med" len="med"/>
          </a:ln>
          <a:effectLst/>
        </p:spPr>
      </p:cxnSp>
      <p:cxnSp>
        <p:nvCxnSpPr>
          <p:cNvPr id="52" name="Straight Connector 51"/>
          <p:cNvCxnSpPr>
            <a:stCxn id="18" idx="3"/>
            <a:endCxn id="20" idx="1"/>
          </p:cNvCxnSpPr>
          <p:nvPr/>
        </p:nvCxnSpPr>
        <p:spPr bwMode="auto">
          <a:xfrm flipV="1">
            <a:off x="6004954" y="4047508"/>
            <a:ext cx="411679" cy="419595"/>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55" name="Straight Connector 54"/>
          <p:cNvCxnSpPr>
            <a:stCxn id="19" idx="1"/>
            <a:endCxn id="6" idx="3"/>
          </p:cNvCxnSpPr>
          <p:nvPr/>
        </p:nvCxnSpPr>
        <p:spPr bwMode="auto">
          <a:xfrm flipH="1" flipV="1">
            <a:off x="2327564" y="4530437"/>
            <a:ext cx="3734785" cy="614546"/>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58" name="Straight Connector 57"/>
          <p:cNvCxnSpPr>
            <a:stCxn id="19" idx="1"/>
            <a:endCxn id="17" idx="2"/>
          </p:cNvCxnSpPr>
          <p:nvPr/>
        </p:nvCxnSpPr>
        <p:spPr bwMode="auto">
          <a:xfrm flipH="1" flipV="1">
            <a:off x="3483429" y="2794661"/>
            <a:ext cx="2578920" cy="2350322"/>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61" name="Straight Connector 60"/>
          <p:cNvCxnSpPr>
            <a:stCxn id="20" idx="1"/>
            <a:endCxn id="16" idx="2"/>
          </p:cNvCxnSpPr>
          <p:nvPr/>
        </p:nvCxnSpPr>
        <p:spPr bwMode="auto">
          <a:xfrm flipH="1" flipV="1">
            <a:off x="5219205" y="2286001"/>
            <a:ext cx="1197428" cy="1761507"/>
          </a:xfrm>
          <a:prstGeom prst="line">
            <a:avLst/>
          </a:prstGeom>
          <a:solidFill>
            <a:schemeClr val="accent1"/>
          </a:solidFill>
          <a:ln w="76200" cap="flat" cmpd="sng" algn="ctr">
            <a:solidFill>
              <a:srgbClr val="826900"/>
            </a:solidFill>
            <a:prstDash val="solid"/>
            <a:round/>
            <a:headEnd type="none" w="med" len="med"/>
            <a:tailEnd type="none" w="med" len="med"/>
          </a:ln>
          <a:effectLst/>
        </p:spPr>
      </p:cxnSp>
      <p:cxnSp>
        <p:nvCxnSpPr>
          <p:cNvPr id="64" name="Straight Connector 63"/>
          <p:cNvCxnSpPr>
            <a:stCxn id="21" idx="1"/>
            <a:endCxn id="7" idx="0"/>
          </p:cNvCxnSpPr>
          <p:nvPr/>
        </p:nvCxnSpPr>
        <p:spPr bwMode="auto">
          <a:xfrm flipH="1">
            <a:off x="3509159" y="3431970"/>
            <a:ext cx="486888" cy="1104404"/>
          </a:xfrm>
          <a:prstGeom prst="line">
            <a:avLst/>
          </a:prstGeom>
          <a:solidFill>
            <a:schemeClr val="accent1"/>
          </a:solidFill>
          <a:ln w="76200" cap="flat" cmpd="sng" algn="ctr">
            <a:solidFill>
              <a:srgbClr val="00B050"/>
            </a:solidFill>
            <a:prstDash val="solid"/>
            <a:round/>
            <a:headEnd type="none" w="med" len="med"/>
            <a:tailEnd type="none" w="med" len="med"/>
          </a:ln>
          <a:effectLst/>
        </p:spPr>
      </p:cxnSp>
      <p:cxnSp>
        <p:nvCxnSpPr>
          <p:cNvPr id="67" name="Straight Connector 66"/>
          <p:cNvCxnSpPr>
            <a:stCxn id="21" idx="3"/>
            <a:endCxn id="19" idx="0"/>
          </p:cNvCxnSpPr>
          <p:nvPr/>
        </p:nvCxnSpPr>
        <p:spPr bwMode="auto">
          <a:xfrm>
            <a:off x="5611092" y="3431970"/>
            <a:ext cx="1362691" cy="1288469"/>
          </a:xfrm>
          <a:prstGeom prst="line">
            <a:avLst/>
          </a:prstGeom>
          <a:solidFill>
            <a:schemeClr val="accent1"/>
          </a:solidFill>
          <a:ln w="76200" cap="flat" cmpd="sng" algn="ctr">
            <a:solidFill>
              <a:srgbClr val="826900"/>
            </a:solidFill>
            <a:prstDash val="solid"/>
            <a:round/>
            <a:headEnd type="none" w="med" len="med"/>
            <a:tailEnd type="none" w="med" len="med"/>
          </a:ln>
          <a:effectLst/>
        </p:spPr>
      </p:cxnSp>
      <p:grpSp>
        <p:nvGrpSpPr>
          <p:cNvPr id="3" name="Group 70"/>
          <p:cNvGrpSpPr/>
          <p:nvPr/>
        </p:nvGrpSpPr>
        <p:grpSpPr>
          <a:xfrm>
            <a:off x="973777" y="1537856"/>
            <a:ext cx="7057901" cy="4613562"/>
            <a:chOff x="973777" y="1537856"/>
            <a:chExt cx="7057901" cy="4613562"/>
          </a:xfrm>
        </p:grpSpPr>
        <p:sp>
          <p:nvSpPr>
            <p:cNvPr id="6" name="Rounded Rectangle 5"/>
            <p:cNvSpPr/>
            <p:nvPr/>
          </p:nvSpPr>
          <p:spPr bwMode="auto">
            <a:xfrm>
              <a:off x="973777" y="4180114"/>
              <a:ext cx="1353787" cy="700645"/>
            </a:xfrm>
            <a:prstGeom prst="roundRect">
              <a:avLst>
                <a:gd name="adj" fmla="val 47369"/>
              </a:avLst>
            </a:prstGeom>
            <a:solidFill>
              <a:srgbClr val="000514">
                <a:alpha val="83922"/>
              </a:srgbClr>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F </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sym typeface="Symbol"/>
                </a:rPr>
                <a:t></a:t>
              </a:r>
              <a:r>
                <a:rPr kumimoji="0" lang="en-US"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a:t>
              </a: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motion</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Rounded Rectangle 6"/>
            <p:cNvSpPr/>
            <p:nvPr/>
          </p:nvSpPr>
          <p:spPr bwMode="auto">
            <a:xfrm>
              <a:off x="2755075" y="4536374"/>
              <a:ext cx="1508167" cy="734293"/>
            </a:xfrm>
            <a:prstGeom prst="roundRect">
              <a:avLst>
                <a:gd name="adj" fmla="val 47369"/>
              </a:avLst>
            </a:prstGeom>
            <a:solidFill>
              <a:srgbClr val="000514">
                <a:alpha val="83922"/>
              </a:srgbClr>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Stronger wins</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Rounded Rectangle 7"/>
            <p:cNvSpPr/>
            <p:nvPr/>
          </p:nvSpPr>
          <p:spPr bwMode="auto">
            <a:xfrm>
              <a:off x="1995054" y="3099461"/>
              <a:ext cx="1615045" cy="748145"/>
            </a:xfrm>
            <a:prstGeom prst="roundRect">
              <a:avLst>
                <a:gd name="adj" fmla="val 47369"/>
              </a:avLst>
            </a:prstGeom>
            <a:solidFill>
              <a:srgbClr val="000514">
                <a:alpha val="83922"/>
              </a:srgbClr>
            </a:solidFill>
            <a:ln w="57150" cap="flat" cmpd="sng" algn="ctr">
              <a:solidFill>
                <a:srgbClr val="826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R </a:t>
              </a: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sym typeface="Symbol"/>
                </a:rPr>
                <a:t>, motion </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4" name="Rounded Rectangle 13"/>
            <p:cNvSpPr/>
            <p:nvPr/>
          </p:nvSpPr>
          <p:spPr bwMode="auto">
            <a:xfrm>
              <a:off x="4132614" y="5282542"/>
              <a:ext cx="1826822" cy="868876"/>
            </a:xfrm>
            <a:prstGeom prst="roundRect">
              <a:avLst>
                <a:gd name="adj" fmla="val 47369"/>
              </a:avLst>
            </a:prstGeom>
            <a:solidFill>
              <a:srgbClr val="000514">
                <a:alpha val="83922"/>
              </a:srgbClr>
            </a:solidFill>
            <a:ln w="57150" cap="flat" cmpd="sng" algn="ctr">
              <a:solidFill>
                <a:srgbClr val="826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More effort = more resistance</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5" name="Rounded Rectangle 14"/>
            <p:cNvSpPr/>
            <p:nvPr/>
          </p:nvSpPr>
          <p:spPr bwMode="auto">
            <a:xfrm>
              <a:off x="5684322" y="2549238"/>
              <a:ext cx="1820883" cy="748145"/>
            </a:xfrm>
            <a:prstGeom prst="roundRect">
              <a:avLst>
                <a:gd name="adj" fmla="val 47369"/>
              </a:avLst>
            </a:prstGeom>
            <a:solidFill>
              <a:srgbClr val="000514">
                <a:alpha val="83922"/>
              </a:srgbClr>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Heavy things  resist</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6" name="Rounded Rectangle 15"/>
            <p:cNvSpPr/>
            <p:nvPr/>
          </p:nvSpPr>
          <p:spPr bwMode="auto">
            <a:xfrm>
              <a:off x="4411682" y="1537856"/>
              <a:ext cx="1615045" cy="748145"/>
            </a:xfrm>
            <a:prstGeom prst="roundRect">
              <a:avLst>
                <a:gd name="adj" fmla="val 47369"/>
              </a:avLst>
            </a:prstGeom>
            <a:solidFill>
              <a:srgbClr val="000514">
                <a:alpha val="83922"/>
              </a:srgbClr>
            </a:solidFill>
            <a:ln w="57150" cap="flat" cmpd="sng" algn="ctr">
              <a:solidFill>
                <a:srgbClr val="826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Force spins</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7" name="Rounded Rectangle 16"/>
            <p:cNvSpPr/>
            <p:nvPr/>
          </p:nvSpPr>
          <p:spPr bwMode="auto">
            <a:xfrm>
              <a:off x="2675906" y="2046516"/>
              <a:ext cx="1615045" cy="748145"/>
            </a:xfrm>
            <a:prstGeom prst="roundRect">
              <a:avLst>
                <a:gd name="adj" fmla="val 47369"/>
              </a:avLst>
            </a:prstGeom>
            <a:solidFill>
              <a:srgbClr val="000514">
                <a:alpha val="83922"/>
              </a:srgbClr>
            </a:solidFill>
            <a:ln w="57150" cap="flat" cmpd="sng" algn="ctr">
              <a:solidFill>
                <a:srgbClr val="826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Force</a:t>
              </a:r>
              <a:r>
                <a:rPr kumimoji="0" lang="en-US" b="1" i="0" u="none" strike="noStrike" cap="none" normalizeH="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deflects</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8" name="Rounded Rectangle 17"/>
            <p:cNvSpPr/>
            <p:nvPr/>
          </p:nvSpPr>
          <p:spPr bwMode="auto">
            <a:xfrm>
              <a:off x="4389909" y="4093030"/>
              <a:ext cx="1615045" cy="748145"/>
            </a:xfrm>
            <a:prstGeom prst="roundRect">
              <a:avLst>
                <a:gd name="adj" fmla="val 47369"/>
              </a:avLst>
            </a:prstGeom>
            <a:solidFill>
              <a:srgbClr val="000514">
                <a:alpha val="83922"/>
              </a:srgbClr>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Change</a:t>
              </a:r>
              <a:r>
                <a:rPr kumimoji="0" lang="en-US" b="1" i="0" u="none" strike="noStrike" cap="none" normalizeH="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takes time</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9" name="Rounded Rectangle 18"/>
            <p:cNvSpPr/>
            <p:nvPr/>
          </p:nvSpPr>
          <p:spPr bwMode="auto">
            <a:xfrm>
              <a:off x="6062349" y="4720439"/>
              <a:ext cx="1822868" cy="849088"/>
            </a:xfrm>
            <a:prstGeom prst="roundRect">
              <a:avLst>
                <a:gd name="adj" fmla="val 47369"/>
              </a:avLst>
            </a:prstGeom>
            <a:solidFill>
              <a:srgbClr val="000514">
                <a:alpha val="83922"/>
              </a:srgbClr>
            </a:solidFill>
            <a:ln w="57150" cap="flat" cmpd="sng" algn="ctr">
              <a:solidFill>
                <a:srgbClr val="826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Objects</a:t>
              </a:r>
              <a:r>
                <a:rPr kumimoji="0" lang="en-US" b="1" i="0" u="none" strike="noStrike" cap="none" normalizeH="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squish with force</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20" name="Rounded Rectangle 19"/>
            <p:cNvSpPr/>
            <p:nvPr/>
          </p:nvSpPr>
          <p:spPr bwMode="auto">
            <a:xfrm>
              <a:off x="6416633" y="3673435"/>
              <a:ext cx="1615045" cy="748145"/>
            </a:xfrm>
            <a:prstGeom prst="roundRect">
              <a:avLst>
                <a:gd name="adj" fmla="val 47369"/>
              </a:avLst>
            </a:prstGeom>
            <a:solidFill>
              <a:srgbClr val="000514">
                <a:alpha val="83922"/>
              </a:srgbClr>
            </a:solidFill>
            <a:ln w="57150" cap="flat" cmpd="sng" algn="ctr">
              <a:solidFill>
                <a:srgbClr val="8269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Opposites cancel</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21" name="Rounded Rectangle 20"/>
            <p:cNvSpPr/>
            <p:nvPr/>
          </p:nvSpPr>
          <p:spPr bwMode="auto">
            <a:xfrm>
              <a:off x="3996047" y="3057897"/>
              <a:ext cx="1615045" cy="748145"/>
            </a:xfrm>
            <a:prstGeom prst="roundRect">
              <a:avLst>
                <a:gd name="adj" fmla="val 47369"/>
              </a:avLst>
            </a:prstGeom>
            <a:solidFill>
              <a:srgbClr val="000514">
                <a:alpha val="83922"/>
              </a:srgbClr>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Motion dies away</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pSp>
      <p:cxnSp>
        <p:nvCxnSpPr>
          <p:cNvPr id="36" name="Straight Connector 35"/>
          <p:cNvCxnSpPr>
            <a:endCxn id="21" idx="0"/>
          </p:cNvCxnSpPr>
          <p:nvPr/>
        </p:nvCxnSpPr>
        <p:spPr bwMode="auto">
          <a:xfrm flipH="1">
            <a:off x="4803570" y="2339439"/>
            <a:ext cx="362196" cy="718458"/>
          </a:xfrm>
          <a:prstGeom prst="line">
            <a:avLst/>
          </a:prstGeom>
          <a:solidFill>
            <a:schemeClr val="accent1"/>
          </a:solidFill>
          <a:ln w="76200" cap="flat" cmpd="sng" algn="ctr">
            <a:solidFill>
              <a:srgbClr val="826900"/>
            </a:solidFill>
            <a:prstDash val="solid"/>
            <a:round/>
            <a:headEnd type="none" w="med" len="med"/>
            <a:tailEnd type="none" w="med" len="med"/>
          </a:ln>
          <a:effectLst/>
        </p:spPr>
      </p:cxnSp>
    </p:spTree>
  </p:cSld>
  <p:clrMapOvr>
    <a:masterClrMapping/>
  </p:clrMapOvr>
  <p:transition spd="med" advClick="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8298"/>
            <a:ext cx="9144000" cy="1143000"/>
          </a:xfrm>
        </p:spPr>
        <p:txBody>
          <a:bodyPr/>
          <a:lstStyle/>
          <a:p>
            <a:r>
              <a:rPr lang="en-US" dirty="0"/>
              <a:t>and on Epistemological Frame</a:t>
            </a:r>
            <a:endParaRPr lang="en-CA" dirty="0"/>
          </a:p>
        </p:txBody>
      </p:sp>
      <p:sp>
        <p:nvSpPr>
          <p:cNvPr id="37" name="Content Placeholder 36"/>
          <p:cNvSpPr>
            <a:spLocks noGrp="1"/>
          </p:cNvSpPr>
          <p:nvPr>
            <p:ph idx="1"/>
          </p:nvPr>
        </p:nvSpPr>
        <p:spPr>
          <a:xfrm>
            <a:off x="457200" y="1140032"/>
            <a:ext cx="8229600" cy="5403272"/>
          </a:xfrm>
          <a:solidFill>
            <a:srgbClr val="000000">
              <a:alpha val="67843"/>
            </a:srgbClr>
          </a:solidFill>
        </p:spPr>
        <p:txBody>
          <a:bodyPr/>
          <a:lstStyle/>
          <a:p>
            <a:pPr marL="0" indent="0" algn="ctr">
              <a:buNone/>
            </a:pPr>
            <a:r>
              <a:rPr lang="en-US" dirty="0"/>
              <a:t>Our brain’s process for filtering our senses and choosing relevant knowledge</a:t>
            </a:r>
          </a:p>
          <a:p>
            <a:pPr marL="0" indent="0" algn="ctr"/>
            <a:r>
              <a:rPr lang="en-US" dirty="0"/>
              <a:t> this is a force situation</a:t>
            </a:r>
          </a:p>
          <a:p>
            <a:pPr marL="0" indent="0" algn="ctr"/>
            <a:r>
              <a:rPr lang="en-US" dirty="0"/>
              <a:t> this is an energy situation</a:t>
            </a:r>
          </a:p>
          <a:p>
            <a:pPr marL="0" indent="0" algn="ctr"/>
            <a:r>
              <a:rPr lang="en-US" dirty="0"/>
              <a:t> search for memorized knowledge from an authority (equations / laws)</a:t>
            </a:r>
          </a:p>
          <a:p>
            <a:pPr marL="0" indent="0" algn="ctr"/>
            <a:r>
              <a:rPr lang="en-US" dirty="0"/>
              <a:t> search for connections with intuition (physical understanding / experience)</a:t>
            </a:r>
          </a:p>
          <a:p>
            <a:pPr>
              <a:buNone/>
            </a:pPr>
            <a:endParaRPr lang="en-CA" dirty="0"/>
          </a:p>
        </p:txBody>
      </p:sp>
      <p:sp>
        <p:nvSpPr>
          <p:cNvPr id="38" name="Rectangle 4"/>
          <p:cNvSpPr>
            <a:spLocks noChangeArrowheads="1"/>
          </p:cNvSpPr>
          <p:nvPr/>
        </p:nvSpPr>
        <p:spPr bwMode="auto">
          <a:xfrm>
            <a:off x="95004" y="6249295"/>
            <a:ext cx="8763987"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1" hangingPunct="1"/>
            <a:r>
              <a:rPr lang="en-US" sz="1400" b="1" dirty="0" err="1">
                <a:latin typeface="Arial" pitchFamily="34" charset="0"/>
                <a:cs typeface="Arial" pitchFamily="34" charset="0"/>
              </a:rPr>
              <a:t>Redish</a:t>
            </a:r>
            <a:r>
              <a:rPr lang="en-US" sz="1400" b="1" dirty="0">
                <a:latin typeface="Arial" pitchFamily="34" charset="0"/>
                <a:cs typeface="Arial" pitchFamily="34" charset="0"/>
              </a:rPr>
              <a:t>, E. F., &amp; </a:t>
            </a:r>
            <a:r>
              <a:rPr lang="en-US" sz="1400" b="1" dirty="0" err="1">
                <a:latin typeface="Arial" pitchFamily="34" charset="0"/>
                <a:cs typeface="Arial" pitchFamily="34" charset="0"/>
              </a:rPr>
              <a:t>Kuo</a:t>
            </a:r>
            <a:r>
              <a:rPr lang="en-US" sz="1400" b="1" dirty="0">
                <a:latin typeface="Arial" pitchFamily="34" charset="0"/>
                <a:cs typeface="Arial" pitchFamily="34" charset="0"/>
              </a:rPr>
              <a:t>, E. (2015). Language of physics, language of math: Disciplinary culture and dynamic epistemology. </a:t>
            </a:r>
            <a:r>
              <a:rPr lang="en-US" sz="1400" b="1" i="1" dirty="0">
                <a:latin typeface="Arial" pitchFamily="34" charset="0"/>
                <a:cs typeface="Arial" pitchFamily="34" charset="0"/>
              </a:rPr>
              <a:t>Science &amp; Education</a:t>
            </a:r>
            <a:r>
              <a:rPr lang="en-US" sz="1400" b="1" dirty="0">
                <a:latin typeface="Arial" pitchFamily="34" charset="0"/>
                <a:cs typeface="Arial" pitchFamily="34" charset="0"/>
              </a:rPr>
              <a:t>, </a:t>
            </a:r>
            <a:r>
              <a:rPr lang="en-US" sz="1400" b="1" i="1" dirty="0">
                <a:latin typeface="Arial" pitchFamily="34" charset="0"/>
                <a:cs typeface="Arial" pitchFamily="34" charset="0"/>
              </a:rPr>
              <a:t>24</a:t>
            </a:r>
            <a:r>
              <a:rPr lang="en-US" sz="1400" b="1" dirty="0">
                <a:latin typeface="Arial" pitchFamily="34" charset="0"/>
                <a:cs typeface="Arial" pitchFamily="34" charset="0"/>
              </a:rPr>
              <a:t>(5-6), 561-590.</a:t>
            </a:r>
            <a:endParaRPr lang="en-CA" sz="1400" b="1" dirty="0">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ea typeface="Times New Roman" pitchFamily="18" charset="0"/>
                <a:cs typeface="Arial" pitchFamily="34" charset="0"/>
              </a:rPr>
              <a:t>.</a:t>
            </a:r>
            <a:endParaRPr kumimoji="0" lang="en-US" sz="2000" b="1"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xEl>
                                              <p:pRg st="1" end="1"/>
                                            </p:txEl>
                                          </p:spTgt>
                                        </p:tgtEl>
                                        <p:attrNameLst>
                                          <p:attrName>style.visibility</p:attrName>
                                        </p:attrNameLst>
                                      </p:cBhvr>
                                      <p:to>
                                        <p:strVal val="visible"/>
                                      </p:to>
                                    </p:set>
                                    <p:animEffect transition="in" filter="fade">
                                      <p:cBhvr>
                                        <p:cTn id="7" dur="500"/>
                                        <p:tgtEl>
                                          <p:spTgt spid="3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xEl>
                                              <p:pRg st="2" end="2"/>
                                            </p:txEl>
                                          </p:spTgt>
                                        </p:tgtEl>
                                        <p:attrNameLst>
                                          <p:attrName>style.visibility</p:attrName>
                                        </p:attrNameLst>
                                      </p:cBhvr>
                                      <p:to>
                                        <p:strVal val="visible"/>
                                      </p:to>
                                    </p:set>
                                    <p:animEffect transition="in" filter="fade">
                                      <p:cBhvr>
                                        <p:cTn id="12" dur="500"/>
                                        <p:tgtEl>
                                          <p:spTgt spid="3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xEl>
                                              <p:pRg st="3" end="3"/>
                                            </p:txEl>
                                          </p:spTgt>
                                        </p:tgtEl>
                                        <p:attrNameLst>
                                          <p:attrName>style.visibility</p:attrName>
                                        </p:attrNameLst>
                                      </p:cBhvr>
                                      <p:to>
                                        <p:strVal val="visible"/>
                                      </p:to>
                                    </p:set>
                                    <p:animEffect transition="in" filter="fade">
                                      <p:cBhvr>
                                        <p:cTn id="17" dur="500"/>
                                        <p:tgtEl>
                                          <p:spTgt spid="3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xEl>
                                              <p:pRg st="4" end="4"/>
                                            </p:txEl>
                                          </p:spTgt>
                                        </p:tgtEl>
                                        <p:attrNameLst>
                                          <p:attrName>style.visibility</p:attrName>
                                        </p:attrNameLst>
                                      </p:cBhvr>
                                      <p:to>
                                        <p:strVal val="visible"/>
                                      </p:to>
                                    </p:set>
                                    <p:animEffect transition="in" filter="fade">
                                      <p:cBhvr>
                                        <p:cTn id="22" dur="500"/>
                                        <p:tgtEl>
                                          <p:spTgt spid="3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a:t>Students are Wired</a:t>
            </a:r>
            <a:endParaRPr lang="en-CA" dirty="0"/>
          </a:p>
        </p:txBody>
      </p:sp>
      <p:sp>
        <p:nvSpPr>
          <p:cNvPr id="37" name="Content Placeholder 36"/>
          <p:cNvSpPr>
            <a:spLocks noGrp="1"/>
          </p:cNvSpPr>
          <p:nvPr>
            <p:ph idx="1"/>
          </p:nvPr>
        </p:nvSpPr>
        <p:spPr>
          <a:xfrm>
            <a:off x="233916" y="1140031"/>
            <a:ext cx="8676168" cy="5462787"/>
          </a:xfrm>
          <a:solidFill>
            <a:srgbClr val="000000">
              <a:alpha val="67843"/>
            </a:srgbClr>
          </a:solidFill>
        </p:spPr>
        <p:txBody>
          <a:bodyPr/>
          <a:lstStyle/>
          <a:p>
            <a:pPr marL="0" indent="0" algn="ctr">
              <a:buNone/>
            </a:pPr>
            <a:r>
              <a:rPr lang="en-US" sz="3600" dirty="0"/>
              <a:t>Students arrive in our classes with their brains </a:t>
            </a:r>
            <a:r>
              <a:rPr lang="en-US" sz="3600" dirty="0">
                <a:solidFill>
                  <a:srgbClr val="FFFF00"/>
                </a:solidFill>
              </a:rPr>
              <a:t>prewired</a:t>
            </a:r>
          </a:p>
          <a:p>
            <a:pPr marL="0" indent="0" algn="ctr">
              <a:buNone/>
            </a:pPr>
            <a:r>
              <a:rPr lang="en-US" sz="3600" dirty="0"/>
              <a:t> based on their </a:t>
            </a:r>
            <a:r>
              <a:rPr lang="en-US" sz="3600" dirty="0" smtClean="0">
                <a:solidFill>
                  <a:srgbClr val="92D050"/>
                </a:solidFill>
              </a:rPr>
              <a:t>personal experiences</a:t>
            </a:r>
            <a:endParaRPr lang="en-US" sz="3600" dirty="0"/>
          </a:p>
          <a:p>
            <a:pPr marL="0" indent="0" algn="ctr">
              <a:buNone/>
            </a:pPr>
            <a:r>
              <a:rPr lang="en-US" sz="3600" dirty="0" smtClean="0"/>
              <a:t>and </a:t>
            </a:r>
            <a:r>
              <a:rPr lang="en-US" sz="3600" dirty="0" smtClean="0">
                <a:solidFill>
                  <a:srgbClr val="92D050"/>
                </a:solidFill>
              </a:rPr>
              <a:t>prior schooling</a:t>
            </a:r>
            <a:r>
              <a:rPr lang="en-US" sz="3600" dirty="0" smtClean="0"/>
              <a:t>.</a:t>
            </a:r>
            <a:endParaRPr lang="en-US" sz="3600" dirty="0"/>
          </a:p>
          <a:p>
            <a:pPr>
              <a:buNone/>
            </a:pPr>
            <a:endParaRPr lang="en-CA" sz="3600" dirty="0"/>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xEl>
                                              <p:pRg st="1" end="1"/>
                                            </p:txEl>
                                          </p:spTgt>
                                        </p:tgtEl>
                                        <p:attrNameLst>
                                          <p:attrName>style.visibility</p:attrName>
                                        </p:attrNameLst>
                                      </p:cBhvr>
                                      <p:to>
                                        <p:strVal val="visible"/>
                                      </p:to>
                                    </p:set>
                                    <p:animEffect transition="in" filter="fade">
                                      <p:cBhvr>
                                        <p:cTn id="12" dur="500"/>
                                        <p:tgtEl>
                                          <p:spTgt spid="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xEl>
                                              <p:pRg st="2" end="2"/>
                                            </p:txEl>
                                          </p:spTgt>
                                        </p:tgtEl>
                                        <p:attrNameLst>
                                          <p:attrName>style.visibility</p:attrName>
                                        </p:attrNameLst>
                                      </p:cBhvr>
                                      <p:to>
                                        <p:strVal val="visible"/>
                                      </p:to>
                                    </p:set>
                                    <p:animEffect transition="in" filter="fade">
                                      <p:cBhvr>
                                        <p:cTn id="17" dur="500"/>
                                        <p:tgtEl>
                                          <p:spTgt spid="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0" y="0"/>
            <a:ext cx="9144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grpSp>
        <p:nvGrpSpPr>
          <p:cNvPr id="2" name="Group 21"/>
          <p:cNvGrpSpPr/>
          <p:nvPr/>
        </p:nvGrpSpPr>
        <p:grpSpPr>
          <a:xfrm>
            <a:off x="1942653" y="1314450"/>
            <a:ext cx="4629150" cy="4467225"/>
            <a:chOff x="2038350" y="1314450"/>
            <a:chExt cx="4629150" cy="4467225"/>
          </a:xfrm>
        </p:grpSpPr>
        <p:sp>
          <p:nvSpPr>
            <p:cNvPr id="8" name="Oval 7"/>
            <p:cNvSpPr/>
            <p:nvPr/>
          </p:nvSpPr>
          <p:spPr bwMode="auto">
            <a:xfrm>
              <a:off x="2200275" y="1314450"/>
              <a:ext cx="4467225" cy="4467225"/>
            </a:xfrm>
            <a:prstGeom prst="ellipse">
              <a:avLst/>
            </a:prstGeom>
            <a:noFill/>
            <a:ln w="762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19" name="Isosceles Triangle 18"/>
            <p:cNvSpPr/>
            <p:nvPr/>
          </p:nvSpPr>
          <p:spPr bwMode="auto">
            <a:xfrm>
              <a:off x="2038350" y="3152775"/>
              <a:ext cx="323850" cy="590550"/>
            </a:xfrm>
            <a:prstGeom prst="triangle">
              <a:avLst/>
            </a:prstGeom>
            <a:solidFill>
              <a:schemeClr val="bg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20" name="Isosceles Triangle 19"/>
            <p:cNvSpPr/>
            <p:nvPr/>
          </p:nvSpPr>
          <p:spPr bwMode="auto">
            <a:xfrm rot="6740403">
              <a:off x="5143500" y="1200151"/>
              <a:ext cx="323850" cy="590550"/>
            </a:xfrm>
            <a:prstGeom prst="triangle">
              <a:avLst/>
            </a:prstGeom>
            <a:solidFill>
              <a:schemeClr val="bg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21" name="Isosceles Triangle 20"/>
            <p:cNvSpPr/>
            <p:nvPr/>
          </p:nvSpPr>
          <p:spPr bwMode="auto">
            <a:xfrm rot="14379284">
              <a:off x="5314950" y="5219702"/>
              <a:ext cx="323850" cy="590550"/>
            </a:xfrm>
            <a:prstGeom prst="triangle">
              <a:avLst/>
            </a:prstGeom>
            <a:solidFill>
              <a:schemeClr val="bg2"/>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grpSp>
      <p:grpSp>
        <p:nvGrpSpPr>
          <p:cNvPr id="3" name="Group 25"/>
          <p:cNvGrpSpPr/>
          <p:nvPr/>
        </p:nvGrpSpPr>
        <p:grpSpPr>
          <a:xfrm>
            <a:off x="253122" y="447085"/>
            <a:ext cx="4051731" cy="3124790"/>
            <a:chOff x="253122" y="447085"/>
            <a:chExt cx="4051731" cy="3124790"/>
          </a:xfrm>
        </p:grpSpPr>
        <p:cxnSp>
          <p:nvCxnSpPr>
            <p:cNvPr id="13" name="Straight Connector 12"/>
            <p:cNvCxnSpPr/>
            <p:nvPr/>
          </p:nvCxnSpPr>
          <p:spPr bwMode="auto">
            <a:xfrm flipH="1" flipV="1">
              <a:off x="3171379" y="1752601"/>
              <a:ext cx="1133474" cy="1819274"/>
            </a:xfrm>
            <a:prstGeom prst="line">
              <a:avLst/>
            </a:prstGeom>
            <a:solidFill>
              <a:schemeClr val="accent1"/>
            </a:solidFill>
            <a:ln w="28575" cap="flat" cmpd="sng" algn="ctr">
              <a:solidFill>
                <a:schemeClr val="bg2"/>
              </a:solidFill>
              <a:prstDash val="solid"/>
              <a:round/>
              <a:headEnd type="none" w="med" len="med"/>
              <a:tailEnd type="none" w="med" len="med"/>
            </a:ln>
            <a:effectLst/>
          </p:spPr>
        </p:cxnSp>
        <p:sp>
          <p:nvSpPr>
            <p:cNvPr id="5" name="Rectangle 4"/>
            <p:cNvSpPr/>
            <p:nvPr/>
          </p:nvSpPr>
          <p:spPr bwMode="auto">
            <a:xfrm>
              <a:off x="253122" y="447085"/>
              <a:ext cx="3345471" cy="1320111"/>
            </a:xfrm>
            <a:prstGeom prst="rect">
              <a:avLst/>
            </a:prstGeom>
            <a:solidFill>
              <a:srgbClr val="FFC000"/>
            </a:solidFill>
            <a:ln w="5715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00"/>
                  </a:solidFill>
                  <a:effectLst/>
                  <a:latin typeface="Arial" pitchFamily="34" charset="0"/>
                  <a:cs typeface="Arial" pitchFamily="34" charset="0"/>
                </a:rPr>
                <a:t>Research</a:t>
              </a:r>
              <a:endParaRPr kumimoji="0" lang="en-CA" sz="4800" b="1" i="0" u="none" strike="noStrike" cap="none" normalizeH="0" baseline="0" dirty="0">
                <a:ln>
                  <a:noFill/>
                </a:ln>
                <a:solidFill>
                  <a:srgbClr val="000000"/>
                </a:solidFill>
                <a:effectLst/>
                <a:latin typeface="Arial" pitchFamily="34" charset="0"/>
                <a:cs typeface="Arial" pitchFamily="34" charset="0"/>
              </a:endParaRPr>
            </a:p>
          </p:txBody>
        </p:sp>
      </p:grpSp>
      <p:grpSp>
        <p:nvGrpSpPr>
          <p:cNvPr id="4" name="Group 24"/>
          <p:cNvGrpSpPr/>
          <p:nvPr/>
        </p:nvGrpSpPr>
        <p:grpSpPr>
          <a:xfrm>
            <a:off x="4304853" y="2894727"/>
            <a:ext cx="4772472" cy="1517945"/>
            <a:chOff x="4304853" y="2894727"/>
            <a:chExt cx="4772472" cy="1517945"/>
          </a:xfrm>
        </p:grpSpPr>
        <p:cxnSp>
          <p:nvCxnSpPr>
            <p:cNvPr id="16" name="Straight Connector 15"/>
            <p:cNvCxnSpPr>
              <a:endCxn id="8" idx="6"/>
            </p:cNvCxnSpPr>
            <p:nvPr/>
          </p:nvCxnSpPr>
          <p:spPr bwMode="auto">
            <a:xfrm flipV="1">
              <a:off x="4304853" y="3548063"/>
              <a:ext cx="2266950" cy="23812"/>
            </a:xfrm>
            <a:prstGeom prst="line">
              <a:avLst/>
            </a:prstGeom>
            <a:solidFill>
              <a:schemeClr val="accent1"/>
            </a:solidFill>
            <a:ln w="28575" cap="flat" cmpd="sng" algn="ctr">
              <a:solidFill>
                <a:schemeClr val="bg2"/>
              </a:solidFill>
              <a:prstDash val="solid"/>
              <a:round/>
              <a:headEnd type="none" w="med" len="med"/>
              <a:tailEnd type="none" w="med" len="med"/>
            </a:ln>
            <a:effectLst/>
          </p:spPr>
        </p:cxnSp>
        <p:sp>
          <p:nvSpPr>
            <p:cNvPr id="9" name="Rectangle 8"/>
            <p:cNvSpPr/>
            <p:nvPr/>
          </p:nvSpPr>
          <p:spPr bwMode="auto">
            <a:xfrm>
              <a:off x="6179746" y="2894727"/>
              <a:ext cx="2897579" cy="1517945"/>
            </a:xfrm>
            <a:prstGeom prst="rect">
              <a:avLst/>
            </a:prstGeom>
            <a:solidFill>
              <a:srgbClr val="92D050"/>
            </a:solidFill>
            <a:ln w="5715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rgbClr val="000000"/>
                  </a:solidFill>
                  <a:effectLst/>
                  <a:latin typeface="Arial" pitchFamily="34" charset="0"/>
                  <a:cs typeface="Arial" pitchFamily="34" charset="0"/>
                </a:rPr>
                <a:t>Curriculum Development</a:t>
              </a:r>
              <a:endParaRPr kumimoji="0" lang="en-CA" sz="3200" b="1" i="0" u="none" strike="noStrike" cap="none" normalizeH="0" baseline="0" dirty="0">
                <a:ln>
                  <a:noFill/>
                </a:ln>
                <a:solidFill>
                  <a:srgbClr val="000000"/>
                </a:solidFill>
                <a:effectLst/>
                <a:latin typeface="Arial" pitchFamily="34" charset="0"/>
                <a:cs typeface="Arial" pitchFamily="34" charset="0"/>
              </a:endParaRPr>
            </a:p>
          </p:txBody>
        </p:sp>
      </p:grpSp>
      <p:grpSp>
        <p:nvGrpSpPr>
          <p:cNvPr id="6" name="Group 26"/>
          <p:cNvGrpSpPr/>
          <p:nvPr/>
        </p:nvGrpSpPr>
        <p:grpSpPr>
          <a:xfrm>
            <a:off x="209550" y="3562350"/>
            <a:ext cx="4095303" cy="2814699"/>
            <a:chOff x="209550" y="3562350"/>
            <a:chExt cx="4095303" cy="2814699"/>
          </a:xfrm>
        </p:grpSpPr>
        <p:cxnSp>
          <p:nvCxnSpPr>
            <p:cNvPr id="18" name="Straight Connector 17"/>
            <p:cNvCxnSpPr/>
            <p:nvPr/>
          </p:nvCxnSpPr>
          <p:spPr bwMode="auto">
            <a:xfrm flipH="1">
              <a:off x="2942778" y="3562350"/>
              <a:ext cx="1362075" cy="1752600"/>
            </a:xfrm>
            <a:prstGeom prst="line">
              <a:avLst/>
            </a:prstGeom>
            <a:solidFill>
              <a:schemeClr val="accent1"/>
            </a:solidFill>
            <a:ln w="28575" cap="flat" cmpd="sng" algn="ctr">
              <a:solidFill>
                <a:schemeClr val="bg2"/>
              </a:solidFill>
              <a:prstDash val="solid"/>
              <a:round/>
              <a:headEnd type="none" w="med" len="med"/>
              <a:tailEnd type="none" w="med" len="med"/>
            </a:ln>
            <a:effectLst/>
          </p:spPr>
        </p:cxnSp>
        <p:sp>
          <p:nvSpPr>
            <p:cNvPr id="10" name="Rectangle 9"/>
            <p:cNvSpPr/>
            <p:nvPr/>
          </p:nvSpPr>
          <p:spPr bwMode="auto">
            <a:xfrm>
              <a:off x="209550" y="5087791"/>
              <a:ext cx="3313216" cy="1289258"/>
            </a:xfrm>
            <a:prstGeom prst="rect">
              <a:avLst/>
            </a:prstGeom>
            <a:solidFill>
              <a:schemeClr val="accent1">
                <a:lumMod val="60000"/>
                <a:lumOff val="40000"/>
              </a:schemeClr>
            </a:solidFill>
            <a:ln w="5715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800"/>
                </a:spcBef>
                <a:spcAft>
                  <a:spcPct val="0"/>
                </a:spcAft>
                <a:buClrTx/>
                <a:buSzTx/>
                <a:buFontTx/>
                <a:buNone/>
                <a:tabLst/>
              </a:pPr>
              <a:r>
                <a:rPr kumimoji="0" lang="en-US" sz="4400" b="1" i="0" u="none" strike="noStrike" cap="none" normalizeH="0" baseline="0" dirty="0">
                  <a:ln>
                    <a:noFill/>
                  </a:ln>
                  <a:solidFill>
                    <a:srgbClr val="000000"/>
                  </a:solidFill>
                  <a:effectLst/>
                  <a:latin typeface="Arial" pitchFamily="34" charset="0"/>
                  <a:cs typeface="Arial" pitchFamily="34" charset="0"/>
                </a:rPr>
                <a:t>Instruction</a:t>
              </a:r>
              <a:endParaRPr kumimoji="0" lang="en-CA" sz="4400" b="1" i="0" u="none" strike="noStrike" cap="none" normalizeH="0" baseline="0" dirty="0">
                <a:ln>
                  <a:noFill/>
                </a:ln>
                <a:solidFill>
                  <a:srgbClr val="000000"/>
                </a:solidFill>
                <a:effectLst/>
                <a:latin typeface="Arial" pitchFamily="34" charset="0"/>
                <a:cs typeface="Arial" pitchFamily="34" charset="0"/>
              </a:endParaRPr>
            </a:p>
          </p:txBody>
        </p:sp>
      </p:grpSp>
      <p:sp>
        <p:nvSpPr>
          <p:cNvPr id="11" name="Rectangle 10"/>
          <p:cNvSpPr/>
          <p:nvPr/>
        </p:nvSpPr>
        <p:spPr bwMode="auto">
          <a:xfrm>
            <a:off x="3120181" y="2911552"/>
            <a:ext cx="2484278" cy="1387316"/>
          </a:xfrm>
          <a:prstGeom prst="rect">
            <a:avLst/>
          </a:prstGeom>
          <a:solidFill>
            <a:srgbClr val="FFFF00"/>
          </a:solidFill>
          <a:ln w="571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4000" b="1" i="0" u="none" strike="noStrike" cap="none" normalizeH="0" baseline="0" dirty="0">
                <a:ln>
                  <a:noFill/>
                </a:ln>
                <a:solidFill>
                  <a:srgbClr val="000000"/>
                </a:solidFill>
                <a:effectLst/>
                <a:latin typeface="Arial" pitchFamily="34" charset="0"/>
                <a:cs typeface="Arial" pitchFamily="34" charset="0"/>
              </a:rPr>
              <a:t>Model of Learning</a:t>
            </a:r>
            <a:endParaRPr kumimoji="0" lang="en-CA" sz="4000" b="1" i="0" u="none" strike="noStrike" cap="none" normalizeH="0" baseline="0" dirty="0">
              <a:ln>
                <a:noFill/>
              </a:ln>
              <a:solidFill>
                <a:srgbClr val="000000"/>
              </a:solidFill>
              <a:effectLst/>
              <a:latin typeface="Arial" pitchFamily="34" charset="0"/>
              <a:cs typeface="Arial" pitchFamily="34" charset="0"/>
            </a:endParaRPr>
          </a:p>
        </p:txBody>
      </p:sp>
      <p:grpSp>
        <p:nvGrpSpPr>
          <p:cNvPr id="22" name="Group 21"/>
          <p:cNvGrpSpPr/>
          <p:nvPr/>
        </p:nvGrpSpPr>
        <p:grpSpPr>
          <a:xfrm>
            <a:off x="-53165" y="2137559"/>
            <a:ext cx="2986370" cy="2695699"/>
            <a:chOff x="-53165" y="2137559"/>
            <a:chExt cx="2986370" cy="2695699"/>
          </a:xfrm>
        </p:grpSpPr>
        <p:sp>
          <p:nvSpPr>
            <p:cNvPr id="23" name="Oval 22"/>
            <p:cNvSpPr/>
            <p:nvPr/>
          </p:nvSpPr>
          <p:spPr bwMode="auto">
            <a:xfrm>
              <a:off x="1721922" y="2137559"/>
              <a:ext cx="1211283" cy="2695699"/>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25" name="TextBox 24"/>
            <p:cNvSpPr txBox="1"/>
            <p:nvPr/>
          </p:nvSpPr>
          <p:spPr>
            <a:xfrm>
              <a:off x="-53165" y="3062178"/>
              <a:ext cx="2158409" cy="646331"/>
            </a:xfrm>
            <a:prstGeom prst="rect">
              <a:avLst/>
            </a:prstGeom>
            <a:noFill/>
          </p:spPr>
          <p:txBody>
            <a:bodyPr wrap="square" rtlCol="0">
              <a:spAutoFit/>
            </a:bodyPr>
            <a:lstStyle/>
            <a:p>
              <a:r>
                <a:rPr lang="en-US" sz="3600" b="1" dirty="0">
                  <a:solidFill>
                    <a:schemeClr val="bg2"/>
                  </a:solidFill>
                  <a:latin typeface="Arial" pitchFamily="34" charset="0"/>
                  <a:cs typeface="Arial" pitchFamily="34" charset="0"/>
                </a:rPr>
                <a:t>Testing</a:t>
              </a:r>
              <a:endParaRPr lang="en-CA" sz="3600" b="1" dirty="0">
                <a:solidFill>
                  <a:schemeClr val="bg2"/>
                </a:solidFill>
                <a:latin typeface="Arial" pitchFamily="34" charset="0"/>
                <a:cs typeface="Arial" pitchFamily="34" charset="0"/>
              </a:endParaRPr>
            </a:p>
          </p:txBody>
        </p:sp>
      </p:grpSp>
    </p:spTree>
    <p:extLst>
      <p:ext uri="{BB962C8B-B14F-4D97-AF65-F5344CB8AC3E}">
        <p14:creationId xmlns:p14="http://schemas.microsoft.com/office/powerpoint/2010/main" xmlns="" val="172374396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noFill/>
        </p:spPr>
        <p:txBody>
          <a:bodyPr/>
          <a:lstStyle/>
          <a:p>
            <a:r>
              <a:rPr lang="en-US">
                <a:effectLst/>
              </a:rPr>
              <a:t>Mazur’s Discovery</a:t>
            </a:r>
          </a:p>
        </p:txBody>
      </p:sp>
      <p:sp>
        <p:nvSpPr>
          <p:cNvPr id="59397" name="Text Box 5"/>
          <p:cNvSpPr txBox="1">
            <a:spLocks noChangeArrowheads="1"/>
          </p:cNvSpPr>
          <p:nvPr/>
        </p:nvSpPr>
        <p:spPr bwMode="auto">
          <a:xfrm>
            <a:off x="326065" y="1446028"/>
            <a:ext cx="3374065" cy="3227347"/>
          </a:xfrm>
          <a:prstGeom prst="rect">
            <a:avLst/>
          </a:prstGeom>
          <a:solidFill>
            <a:schemeClr val="tx1"/>
          </a:solidFill>
          <a:ln w="38100">
            <a:solidFill>
              <a:schemeClr val="bg2"/>
            </a:solidFill>
            <a:miter lim="800000"/>
            <a:headEnd/>
            <a:tailEnd/>
          </a:ln>
        </p:spPr>
        <p:txBody>
          <a:bodyPr wrap="square">
            <a:spAutoFit/>
          </a:bodyPr>
          <a:lstStyle/>
          <a:p>
            <a:pPr algn="ctr"/>
            <a:r>
              <a:rPr lang="en-US" sz="2800" b="1" dirty="0">
                <a:solidFill>
                  <a:schemeClr val="bg2"/>
                </a:solidFill>
                <a:latin typeface="Arial" pitchFamily="34" charset="0"/>
                <a:cs typeface="Arial" pitchFamily="34" charset="0"/>
              </a:rPr>
              <a:t>Find the current</a:t>
            </a:r>
          </a:p>
          <a:p>
            <a:pPr algn="ctr"/>
            <a:r>
              <a:rPr lang="en-US" sz="2800" b="1" dirty="0">
                <a:solidFill>
                  <a:schemeClr val="bg2"/>
                </a:solidFill>
                <a:latin typeface="Arial" pitchFamily="34" charset="0"/>
                <a:cs typeface="Arial" pitchFamily="34" charset="0"/>
              </a:rPr>
              <a:t>through the 2 ohm resistor and the potential difference between point a and b.</a:t>
            </a:r>
          </a:p>
        </p:txBody>
      </p:sp>
      <p:pic>
        <p:nvPicPr>
          <p:cNvPr id="59399" name="Picture 7"/>
          <p:cNvPicPr>
            <a:picLocks noChangeAspect="1" noChangeArrowheads="1"/>
          </p:cNvPicPr>
          <p:nvPr/>
        </p:nvPicPr>
        <p:blipFill>
          <a:blip r:embed="rId3" cstate="print">
            <a:lum bright="-20000" contrast="20000"/>
          </a:blip>
          <a:srcRect/>
          <a:stretch>
            <a:fillRect/>
          </a:stretch>
        </p:blipFill>
        <p:spPr bwMode="auto">
          <a:xfrm>
            <a:off x="3951766" y="1403498"/>
            <a:ext cx="4969721" cy="3820116"/>
          </a:xfrm>
          <a:prstGeom prst="rect">
            <a:avLst/>
          </a:prstGeom>
          <a:noFill/>
          <a:ln w="38100">
            <a:solidFill>
              <a:schemeClr val="bg2"/>
            </a:solidFill>
            <a:miter lim="800000"/>
            <a:headEnd/>
            <a:tailEnd/>
          </a:ln>
        </p:spPr>
      </p:pic>
      <p:sp>
        <p:nvSpPr>
          <p:cNvPr id="59400" name="Text Box 8"/>
          <p:cNvSpPr txBox="1">
            <a:spLocks noChangeArrowheads="1"/>
          </p:cNvSpPr>
          <p:nvPr/>
        </p:nvSpPr>
        <p:spPr bwMode="auto">
          <a:xfrm>
            <a:off x="0" y="4965915"/>
            <a:ext cx="2350325" cy="584775"/>
          </a:xfrm>
          <a:prstGeom prst="rect">
            <a:avLst/>
          </a:prstGeom>
          <a:noFill/>
          <a:ln w="38100">
            <a:noFill/>
            <a:miter lim="800000"/>
            <a:headEnd/>
            <a:tailEnd/>
          </a:ln>
          <a:effectLst/>
        </p:spPr>
        <p:txBody>
          <a:bodyPr wrap="square">
            <a:spAutoFit/>
          </a:bodyPr>
          <a:lstStyle/>
          <a:p>
            <a:pPr algn="r">
              <a:spcBef>
                <a:spcPct val="50000"/>
              </a:spcBef>
              <a:defRPr/>
            </a:pPr>
            <a:r>
              <a:rPr lang="en-US" sz="3200" b="1" dirty="0">
                <a:solidFill>
                  <a:srgbClr val="F6DB3C"/>
                </a:solidFill>
                <a:effectLst>
                  <a:outerShdw blurRad="38100" dist="38100" dir="2700000" algn="tl">
                    <a:srgbClr val="000000">
                      <a:alpha val="43137"/>
                    </a:srgbClr>
                  </a:outerShdw>
                </a:effectLst>
                <a:latin typeface="Arial" pitchFamily="34" charset="0"/>
                <a:cs typeface="Arial" pitchFamily="34" charset="0"/>
              </a:rPr>
              <a:t>Average =</a:t>
            </a:r>
          </a:p>
        </p:txBody>
      </p:sp>
      <p:sp>
        <p:nvSpPr>
          <p:cNvPr id="59401" name="Text Box 9"/>
          <p:cNvSpPr txBox="1">
            <a:spLocks noChangeArrowheads="1"/>
          </p:cNvSpPr>
          <p:nvPr/>
        </p:nvSpPr>
        <p:spPr bwMode="auto">
          <a:xfrm>
            <a:off x="2338450" y="4770718"/>
            <a:ext cx="1504950" cy="914400"/>
          </a:xfrm>
          <a:prstGeom prst="rect">
            <a:avLst/>
          </a:prstGeom>
          <a:noFill/>
          <a:ln w="9525">
            <a:noFill/>
            <a:miter lim="800000"/>
            <a:headEnd/>
            <a:tailEnd/>
          </a:ln>
          <a:effectLst/>
        </p:spPr>
        <p:txBody>
          <a:bodyPr>
            <a:spAutoFit/>
          </a:bodyPr>
          <a:lstStyle/>
          <a:p>
            <a:pPr>
              <a:spcBef>
                <a:spcPct val="50000"/>
              </a:spcBef>
              <a:defRPr/>
            </a:pPr>
            <a:r>
              <a:rPr lang="en-US" sz="5400" b="1" dirty="0">
                <a:solidFill>
                  <a:srgbClr val="F6DB3C"/>
                </a:solidFill>
                <a:effectLst>
                  <a:outerShdw blurRad="38100" dist="38100" dir="2700000" algn="tl">
                    <a:srgbClr val="000000">
                      <a:alpha val="43137"/>
                    </a:srgbClr>
                  </a:outerShdw>
                </a:effectLst>
              </a:rPr>
              <a:t>75%</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399"/>
                                        </p:tgtEl>
                                        <p:attrNameLst>
                                          <p:attrName>style.visibility</p:attrName>
                                        </p:attrNameLst>
                                      </p:cBhvr>
                                      <p:to>
                                        <p:strVal val="visible"/>
                                      </p:to>
                                    </p:set>
                                    <p:animEffect transition="in" filter="fade">
                                      <p:cBhvr>
                                        <p:cTn id="7" dur="500"/>
                                        <p:tgtEl>
                                          <p:spTgt spid="593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397"/>
                                        </p:tgtEl>
                                        <p:attrNameLst>
                                          <p:attrName>style.visibility</p:attrName>
                                        </p:attrNameLst>
                                      </p:cBhvr>
                                      <p:to>
                                        <p:strVal val="visible"/>
                                      </p:to>
                                    </p:set>
                                    <p:animEffect transition="in" filter="fade">
                                      <p:cBhvr>
                                        <p:cTn id="10" dur="500"/>
                                        <p:tgtEl>
                                          <p:spTgt spid="5939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9400"/>
                                        </p:tgtEl>
                                        <p:attrNameLst>
                                          <p:attrName>style.visibility</p:attrName>
                                        </p:attrNameLst>
                                      </p:cBhvr>
                                      <p:to>
                                        <p:strVal val="visible"/>
                                      </p:to>
                                    </p:set>
                                    <p:animEffect transition="in" filter="fade">
                                      <p:cBhvr>
                                        <p:cTn id="15" dur="500"/>
                                        <p:tgtEl>
                                          <p:spTgt spid="594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9401"/>
                                        </p:tgtEl>
                                        <p:attrNameLst>
                                          <p:attrName>style.visibility</p:attrName>
                                        </p:attrNameLst>
                                      </p:cBhvr>
                                      <p:to>
                                        <p:strVal val="visible"/>
                                      </p:to>
                                    </p:set>
                                    <p:animEffect transition="in" filter="fade">
                                      <p:cBhvr>
                                        <p:cTn id="18" dur="500"/>
                                        <p:tgtEl>
                                          <p:spTgt spid="59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animBg="1"/>
      <p:bldP spid="59400" grpId="0"/>
      <p:bldP spid="5940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noFill/>
        </p:spPr>
        <p:txBody>
          <a:bodyPr/>
          <a:lstStyle/>
          <a:p>
            <a:r>
              <a:rPr lang="en-US">
                <a:effectLst/>
              </a:rPr>
              <a:t>Mazur’s Discovery</a:t>
            </a:r>
          </a:p>
        </p:txBody>
      </p:sp>
      <p:pic>
        <p:nvPicPr>
          <p:cNvPr id="64516" name="Picture 4"/>
          <p:cNvPicPr>
            <a:picLocks noChangeAspect="1" noChangeArrowheads="1"/>
          </p:cNvPicPr>
          <p:nvPr/>
        </p:nvPicPr>
        <p:blipFill>
          <a:blip r:embed="rId3" cstate="print">
            <a:lum bright="-10000" contrast="40000"/>
          </a:blip>
          <a:srcRect/>
          <a:stretch>
            <a:fillRect/>
          </a:stretch>
        </p:blipFill>
        <p:spPr bwMode="auto">
          <a:xfrm>
            <a:off x="3914775" y="1371600"/>
            <a:ext cx="5083175" cy="2952750"/>
          </a:xfrm>
          <a:prstGeom prst="rect">
            <a:avLst/>
          </a:prstGeom>
          <a:noFill/>
          <a:ln w="38100">
            <a:solidFill>
              <a:schemeClr val="bg2"/>
            </a:solidFill>
            <a:miter lim="800000"/>
            <a:headEnd/>
            <a:tailEnd/>
          </a:ln>
        </p:spPr>
      </p:pic>
      <p:sp>
        <p:nvSpPr>
          <p:cNvPr id="64517" name="Text Box 5"/>
          <p:cNvSpPr txBox="1">
            <a:spLocks noChangeArrowheads="1"/>
          </p:cNvSpPr>
          <p:nvPr/>
        </p:nvSpPr>
        <p:spPr bwMode="auto">
          <a:xfrm>
            <a:off x="304800" y="1362075"/>
            <a:ext cx="3476625" cy="2677656"/>
          </a:xfrm>
          <a:prstGeom prst="rect">
            <a:avLst/>
          </a:prstGeom>
          <a:solidFill>
            <a:schemeClr val="tx1"/>
          </a:solidFill>
          <a:ln w="38100">
            <a:solidFill>
              <a:schemeClr val="bg2"/>
            </a:solidFill>
            <a:miter lim="800000"/>
            <a:headEnd/>
            <a:tailEnd/>
          </a:ln>
        </p:spPr>
        <p:txBody>
          <a:bodyPr>
            <a:spAutoFit/>
          </a:bodyPr>
          <a:lstStyle/>
          <a:p>
            <a:r>
              <a:rPr lang="en-US" sz="2400" b="1" dirty="0">
                <a:solidFill>
                  <a:schemeClr val="bg2"/>
                </a:solidFill>
                <a:latin typeface="Arial" pitchFamily="34" charset="0"/>
                <a:cs typeface="Arial" pitchFamily="34" charset="0"/>
              </a:rPr>
              <a:t>Explain what happens </a:t>
            </a:r>
            <a:r>
              <a:rPr lang="en-US" sz="2400" b="1" dirty="0" smtClean="0">
                <a:solidFill>
                  <a:schemeClr val="bg2"/>
                </a:solidFill>
                <a:latin typeface="Arial" pitchFamily="34" charset="0"/>
                <a:cs typeface="Arial" pitchFamily="34" charset="0"/>
              </a:rPr>
              <a:t>to the </a:t>
            </a:r>
            <a:r>
              <a:rPr lang="en-US" sz="2400" b="1" dirty="0">
                <a:solidFill>
                  <a:schemeClr val="bg2"/>
                </a:solidFill>
                <a:latin typeface="Arial" pitchFamily="34" charset="0"/>
                <a:cs typeface="Arial" pitchFamily="34" charset="0"/>
              </a:rPr>
              <a:t>following when the switch is closed:</a:t>
            </a:r>
          </a:p>
          <a:p>
            <a:r>
              <a:rPr lang="en-US" sz="2400" b="1" dirty="0">
                <a:solidFill>
                  <a:schemeClr val="bg2"/>
                </a:solidFill>
                <a:latin typeface="Arial" pitchFamily="34" charset="0"/>
                <a:cs typeface="Arial" pitchFamily="34" charset="0"/>
              </a:rPr>
              <a:t>• the current through the battery</a:t>
            </a:r>
          </a:p>
          <a:p>
            <a:r>
              <a:rPr lang="en-US" sz="2400" b="1" dirty="0">
                <a:solidFill>
                  <a:schemeClr val="bg2"/>
                </a:solidFill>
                <a:latin typeface="Arial" pitchFamily="34" charset="0"/>
                <a:cs typeface="Arial" pitchFamily="34" charset="0"/>
              </a:rPr>
              <a:t>• the brightness of the bulbs</a:t>
            </a:r>
          </a:p>
        </p:txBody>
      </p:sp>
      <p:sp>
        <p:nvSpPr>
          <p:cNvPr id="64518" name="Text Box 6"/>
          <p:cNvSpPr txBox="1">
            <a:spLocks noChangeArrowheads="1"/>
          </p:cNvSpPr>
          <p:nvPr/>
        </p:nvSpPr>
        <p:spPr bwMode="auto">
          <a:xfrm>
            <a:off x="61912" y="4669680"/>
            <a:ext cx="2610035" cy="584775"/>
          </a:xfrm>
          <a:prstGeom prst="rect">
            <a:avLst/>
          </a:prstGeom>
          <a:noFill/>
          <a:ln w="38100">
            <a:noFill/>
            <a:miter lim="800000"/>
            <a:headEnd/>
            <a:tailEnd/>
          </a:ln>
          <a:effectLst/>
        </p:spPr>
        <p:txBody>
          <a:bodyPr wrap="square">
            <a:spAutoFit/>
          </a:bodyPr>
          <a:lstStyle/>
          <a:p>
            <a:pPr algn="r">
              <a:spcBef>
                <a:spcPct val="50000"/>
              </a:spcBef>
              <a:defRPr/>
            </a:pPr>
            <a:r>
              <a:rPr lang="en-US" sz="3200" b="1" dirty="0">
                <a:solidFill>
                  <a:srgbClr val="F6DB3C"/>
                </a:solidFill>
                <a:effectLst>
                  <a:outerShdw blurRad="38100" dist="38100" dir="2700000" algn="tl">
                    <a:srgbClr val="000000">
                      <a:alpha val="43137"/>
                    </a:srgbClr>
                  </a:outerShdw>
                </a:effectLst>
                <a:latin typeface="Arial" pitchFamily="34" charset="0"/>
                <a:cs typeface="Arial" pitchFamily="34" charset="0"/>
              </a:rPr>
              <a:t>Average =</a:t>
            </a:r>
          </a:p>
        </p:txBody>
      </p:sp>
      <p:sp>
        <p:nvSpPr>
          <p:cNvPr id="64519" name="Text Box 7"/>
          <p:cNvSpPr txBox="1">
            <a:spLocks noChangeArrowheads="1"/>
          </p:cNvSpPr>
          <p:nvPr/>
        </p:nvSpPr>
        <p:spPr bwMode="auto">
          <a:xfrm>
            <a:off x="2677063" y="4305300"/>
            <a:ext cx="2347912" cy="1323975"/>
          </a:xfrm>
          <a:prstGeom prst="rect">
            <a:avLst/>
          </a:prstGeom>
          <a:noFill/>
          <a:ln w="9525">
            <a:noFill/>
            <a:miter lim="800000"/>
            <a:headEnd/>
            <a:tailEnd/>
          </a:ln>
          <a:effectLst/>
        </p:spPr>
        <p:txBody>
          <a:bodyPr>
            <a:spAutoFit/>
          </a:bodyPr>
          <a:lstStyle/>
          <a:p>
            <a:pPr>
              <a:spcBef>
                <a:spcPct val="50000"/>
              </a:spcBef>
              <a:defRPr/>
            </a:pPr>
            <a:r>
              <a:rPr lang="en-US" sz="8000" b="1" dirty="0">
                <a:solidFill>
                  <a:srgbClr val="FF0000"/>
                </a:solidFill>
                <a:effectLst>
                  <a:outerShdw blurRad="38100" dist="38100" dir="2700000" algn="tl">
                    <a:srgbClr val="000000">
                      <a:alpha val="43137"/>
                    </a:srgbClr>
                  </a:outerShdw>
                </a:effectLst>
              </a:rPr>
              <a:t>40%</a:t>
            </a:r>
          </a:p>
        </p:txBody>
      </p:sp>
      <p:sp>
        <p:nvSpPr>
          <p:cNvPr id="9" name="Freeform 8"/>
          <p:cNvSpPr>
            <a:spLocks/>
          </p:cNvSpPr>
          <p:nvPr/>
        </p:nvSpPr>
        <p:spPr bwMode="auto">
          <a:xfrm>
            <a:off x="7029450" y="1514475"/>
            <a:ext cx="1828800" cy="2695575"/>
          </a:xfrm>
          <a:custGeom>
            <a:avLst/>
            <a:gdLst>
              <a:gd name="T0" fmla="*/ 675848 w 1581150"/>
              <a:gd name="T1" fmla="*/ 1613304 h 2390775"/>
              <a:gd name="T2" fmla="*/ 1436188 w 1581150"/>
              <a:gd name="T3" fmla="*/ 3399456 h 2390775"/>
              <a:gd name="T4" fmla="*/ 7349876 w 1581150"/>
              <a:gd name="T5" fmla="*/ 6856540 h 2390775"/>
              <a:gd name="T6" fmla="*/ 6420601 w 1581150"/>
              <a:gd name="T7" fmla="*/ 10659304 h 2390775"/>
              <a:gd name="T8" fmla="*/ 0 w 1581150"/>
              <a:gd name="T9" fmla="*/ 14001113 h 2390775"/>
              <a:gd name="T10" fmla="*/ 13770481 w 1581150"/>
              <a:gd name="T11" fmla="*/ 14462049 h 2390775"/>
              <a:gd name="T12" fmla="*/ 14023902 w 1581150"/>
              <a:gd name="T13" fmla="*/ 0 h 2390775"/>
              <a:gd name="T14" fmla="*/ 675848 w 1581150"/>
              <a:gd name="T15" fmla="*/ 1613304 h 2390775"/>
              <a:gd name="T16" fmla="*/ 0 60000 65536"/>
              <a:gd name="T17" fmla="*/ 0 60000 65536"/>
              <a:gd name="T18" fmla="*/ 0 60000 65536"/>
              <a:gd name="T19" fmla="*/ 0 60000 65536"/>
              <a:gd name="T20" fmla="*/ 0 60000 65536"/>
              <a:gd name="T21" fmla="*/ 0 60000 65536"/>
              <a:gd name="T22" fmla="*/ 0 60000 65536"/>
              <a:gd name="T23" fmla="*/ 0 60000 65536"/>
              <a:gd name="T24" fmla="*/ 0 w 1581150"/>
              <a:gd name="T25" fmla="*/ 0 h 2390775"/>
              <a:gd name="T26" fmla="*/ 1581150 w 1581150"/>
              <a:gd name="T27" fmla="*/ 2390775 h 23907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1150" h="2390775">
                <a:moveTo>
                  <a:pt x="76200" y="266700"/>
                </a:moveTo>
                <a:lnTo>
                  <a:pt x="161925" y="561975"/>
                </a:lnTo>
                <a:lnTo>
                  <a:pt x="828675" y="1133475"/>
                </a:lnTo>
                <a:lnTo>
                  <a:pt x="723900" y="1762125"/>
                </a:lnTo>
                <a:lnTo>
                  <a:pt x="0" y="2314575"/>
                </a:lnTo>
                <a:lnTo>
                  <a:pt x="1552575" y="2390775"/>
                </a:lnTo>
                <a:lnTo>
                  <a:pt x="1581150" y="0"/>
                </a:lnTo>
                <a:lnTo>
                  <a:pt x="76200" y="266700"/>
                </a:lnTo>
                <a:close/>
              </a:path>
            </a:pathLst>
          </a:custGeom>
          <a:solidFill>
            <a:srgbClr val="FFFFFF"/>
          </a:solidFill>
          <a:ln w="9525" cap="flat" cmpd="sng" algn="ctr">
            <a:noFill/>
            <a:prstDash val="solid"/>
            <a:round/>
            <a:headEnd type="none" w="med" len="med"/>
            <a:tailEnd type="none" w="med" len="med"/>
          </a:ln>
        </p:spPr>
        <p:txBody>
          <a:bodyPr/>
          <a:lstStyle/>
          <a:p>
            <a:endParaRPr lang="en-CA"/>
          </a:p>
        </p:txBody>
      </p:sp>
      <p:sp>
        <p:nvSpPr>
          <p:cNvPr id="8" name="Oval 7"/>
          <p:cNvSpPr>
            <a:spLocks noChangeArrowheads="1"/>
          </p:cNvSpPr>
          <p:nvPr/>
        </p:nvSpPr>
        <p:spPr bwMode="auto">
          <a:xfrm>
            <a:off x="6829425" y="2495550"/>
            <a:ext cx="1047750" cy="942975"/>
          </a:xfrm>
          <a:prstGeom prst="ellipse">
            <a:avLst/>
          </a:prstGeom>
          <a:noFill/>
          <a:ln w="57150" algn="ctr">
            <a:solidFill>
              <a:srgbClr val="FF0000"/>
            </a:solidFill>
            <a:round/>
            <a:headEnd/>
            <a:tailEnd/>
          </a:ln>
        </p:spPr>
        <p:txBody>
          <a:bodyPr/>
          <a:lstStyle/>
          <a:p>
            <a:endParaRPr lang="en-US"/>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4517"/>
                                        </p:tgtEl>
                                        <p:attrNameLst>
                                          <p:attrName>style.visibility</p:attrName>
                                        </p:attrNameLst>
                                      </p:cBhvr>
                                      <p:to>
                                        <p:strVal val="visible"/>
                                      </p:to>
                                    </p:set>
                                    <p:animEffect transition="in" filter="fade">
                                      <p:cBhvr>
                                        <p:cTn id="7" dur="500"/>
                                        <p:tgtEl>
                                          <p:spTgt spid="64517"/>
                                        </p:tgtEl>
                                      </p:cBhvr>
                                    </p:animEffect>
                                  </p:childTnLst>
                                </p:cTn>
                              </p:par>
                              <p:par>
                                <p:cTn id="8" presetID="10" presetClass="entr" presetSubtype="0" fill="hold" nodeType="withEffect">
                                  <p:stCondLst>
                                    <p:cond delay="0"/>
                                  </p:stCondLst>
                                  <p:childTnLst>
                                    <p:set>
                                      <p:cBhvr>
                                        <p:cTn id="9" dur="1" fill="hold">
                                          <p:stCondLst>
                                            <p:cond delay="0"/>
                                          </p:stCondLst>
                                        </p:cTn>
                                        <p:tgtEl>
                                          <p:spTgt spid="64516"/>
                                        </p:tgtEl>
                                        <p:attrNameLst>
                                          <p:attrName>style.visibility</p:attrName>
                                        </p:attrNameLst>
                                      </p:cBhvr>
                                      <p:to>
                                        <p:strVal val="visible"/>
                                      </p:to>
                                    </p:set>
                                    <p:animEffect transition="in" filter="fade">
                                      <p:cBhvr>
                                        <p:cTn id="10" dur="500"/>
                                        <p:tgtEl>
                                          <p:spTgt spid="645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4518"/>
                                        </p:tgtEl>
                                        <p:attrNameLst>
                                          <p:attrName>style.visibility</p:attrName>
                                        </p:attrNameLst>
                                      </p:cBhvr>
                                      <p:to>
                                        <p:strVal val="visible"/>
                                      </p:to>
                                    </p:set>
                                    <p:animEffect transition="in" filter="fade">
                                      <p:cBhvr>
                                        <p:cTn id="23" dur="500"/>
                                        <p:tgtEl>
                                          <p:spTgt spid="64518"/>
                                        </p:tgtEl>
                                      </p:cBhvr>
                                    </p:animEffec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64519"/>
                                        </p:tgtEl>
                                        <p:attrNameLst>
                                          <p:attrName>style.visibility</p:attrName>
                                        </p:attrNameLst>
                                      </p:cBhvr>
                                      <p:to>
                                        <p:strVal val="visible"/>
                                      </p:to>
                                    </p:set>
                                    <p:animEffect transition="in" filter="fade">
                                      <p:cBhvr>
                                        <p:cTn id="26" dur="500"/>
                                        <p:tgtEl>
                                          <p:spTgt spid="64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animBg="1"/>
      <p:bldP spid="64518" grpId="0"/>
      <p:bldP spid="64519" grpId="0"/>
      <p:bldP spid="9"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3" cstate="screen"/>
          <a:srcRect/>
          <a:stretch>
            <a:fillRect/>
          </a:stretch>
        </p:blipFill>
        <p:spPr bwMode="auto">
          <a:xfrm>
            <a:off x="0" y="1392238"/>
            <a:ext cx="9144000" cy="4230640"/>
          </a:xfrm>
          <a:prstGeom prst="rect">
            <a:avLst/>
          </a:prstGeom>
          <a:noFill/>
          <a:ln w="9525">
            <a:noFill/>
            <a:miter lim="800000"/>
            <a:headEnd/>
            <a:tailEnd/>
          </a:ln>
        </p:spPr>
      </p:pic>
      <p:sp>
        <p:nvSpPr>
          <p:cNvPr id="7" name="Title 6"/>
          <p:cNvSpPr>
            <a:spLocks noGrp="1"/>
          </p:cNvSpPr>
          <p:nvPr>
            <p:ph type="title"/>
          </p:nvPr>
        </p:nvSpPr>
        <p:spPr>
          <a:xfrm>
            <a:off x="457200" y="-10363"/>
            <a:ext cx="8229600" cy="1371329"/>
          </a:xfrm>
        </p:spPr>
        <p:txBody>
          <a:bodyPr/>
          <a:lstStyle/>
          <a:p>
            <a:pPr>
              <a:defRPr/>
            </a:pPr>
            <a:r>
              <a:rPr lang="en-US" dirty="0"/>
              <a:t>Korean Cram Schools</a:t>
            </a:r>
          </a:p>
        </p:txBody>
      </p:sp>
      <p:sp>
        <p:nvSpPr>
          <p:cNvPr id="4" name="TextBox 3"/>
          <p:cNvSpPr txBox="1"/>
          <p:nvPr/>
        </p:nvSpPr>
        <p:spPr>
          <a:xfrm>
            <a:off x="518614" y="5732058"/>
            <a:ext cx="8366078" cy="923330"/>
          </a:xfrm>
          <a:prstGeom prst="rect">
            <a:avLst/>
          </a:prstGeom>
          <a:noFill/>
        </p:spPr>
        <p:txBody>
          <a:bodyPr wrap="square" rtlCol="0">
            <a:spAutoFit/>
          </a:bodyPr>
          <a:lstStyle/>
          <a:p>
            <a:pPr algn="ctr"/>
            <a:r>
              <a:rPr lang="en-CA" b="1" dirty="0">
                <a:effectLst>
                  <a:outerShdw blurRad="38100" dist="38100" dir="2700000" algn="tl">
                    <a:srgbClr val="000000">
                      <a:alpha val="43137"/>
                    </a:srgbClr>
                  </a:outerShdw>
                </a:effectLst>
                <a:latin typeface="Arial" pitchFamily="34" charset="0"/>
                <a:cs typeface="Arial" pitchFamily="34" charset="0"/>
              </a:rPr>
              <a:t>Kim, </a:t>
            </a:r>
            <a:r>
              <a:rPr lang="en-CA" b="1" dirty="0" err="1">
                <a:effectLst>
                  <a:outerShdw blurRad="38100" dist="38100" dir="2700000" algn="tl">
                    <a:srgbClr val="000000">
                      <a:alpha val="43137"/>
                    </a:srgbClr>
                  </a:outerShdw>
                </a:effectLst>
                <a:latin typeface="Arial" pitchFamily="34" charset="0"/>
                <a:cs typeface="Arial" pitchFamily="34" charset="0"/>
              </a:rPr>
              <a:t>Eunsook</a:t>
            </a:r>
            <a:r>
              <a:rPr lang="en-CA" b="1" dirty="0">
                <a:effectLst>
                  <a:outerShdw blurRad="38100" dist="38100" dir="2700000" algn="tl">
                    <a:srgbClr val="000000">
                      <a:alpha val="43137"/>
                    </a:srgbClr>
                  </a:outerShdw>
                </a:effectLst>
                <a:latin typeface="Arial" pitchFamily="34" charset="0"/>
                <a:cs typeface="Arial" pitchFamily="34" charset="0"/>
              </a:rPr>
              <a:t>, and Sung-Jae Pak. "Students do not overcome conceptual difficulties after solving 1000 traditional problems." </a:t>
            </a:r>
            <a:r>
              <a:rPr lang="en-CA" b="1" i="1" dirty="0">
                <a:effectLst>
                  <a:outerShdw blurRad="38100" dist="38100" dir="2700000" algn="tl">
                    <a:srgbClr val="000000">
                      <a:alpha val="43137"/>
                    </a:srgbClr>
                  </a:outerShdw>
                </a:effectLst>
                <a:latin typeface="Arial" pitchFamily="34" charset="0"/>
                <a:cs typeface="Arial" pitchFamily="34" charset="0"/>
              </a:rPr>
              <a:t>American Journal of Physics</a:t>
            </a:r>
            <a:r>
              <a:rPr lang="en-CA" b="1" dirty="0">
                <a:effectLst>
                  <a:outerShdw blurRad="38100" dist="38100" dir="2700000" algn="tl">
                    <a:srgbClr val="000000">
                      <a:alpha val="43137"/>
                    </a:srgbClr>
                  </a:outerShdw>
                </a:effectLst>
                <a:latin typeface="Arial" pitchFamily="34" charset="0"/>
                <a:cs typeface="Arial" pitchFamily="34" charset="0"/>
              </a:rPr>
              <a:t>70.7 (2002): 759-765.</a:t>
            </a:r>
          </a:p>
        </p:txBody>
      </p:sp>
    </p:spTree>
    <p:extLst>
      <p:ext uri="{BB962C8B-B14F-4D97-AF65-F5344CB8AC3E}">
        <p14:creationId xmlns:p14="http://schemas.microsoft.com/office/powerpoint/2010/main" xmlns="" val="1722677587"/>
      </p:ext>
    </p:extLst>
  </p:cSld>
  <p:clrMapOvr>
    <a:masterClrMapping/>
  </p:clrMapOvr>
  <p:transition spd="med" advClick="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s://tonybutler1.files.wordpress.com/2014/08/5dby_demag_1884_168.jpg"/>
          <p:cNvPicPr>
            <a:picLocks noChangeAspect="1" noChangeArrowheads="1"/>
          </p:cNvPicPr>
          <p:nvPr/>
        </p:nvPicPr>
        <p:blipFill>
          <a:blip r:embed="rId3" cstate="print">
            <a:lum contrast="10000"/>
          </a:blip>
          <a:srcRect l="9040" r="7207" b="11279"/>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5082363" y="180754"/>
            <a:ext cx="3902149" cy="1766800"/>
          </a:xfrm>
        </p:spPr>
        <p:txBody>
          <a:bodyPr/>
          <a:lstStyle/>
          <a:p>
            <a:r>
              <a:rPr lang="en-US" sz="5400" dirty="0"/>
              <a:t>Scientific Revolution</a:t>
            </a:r>
          </a:p>
        </p:txBody>
      </p:sp>
      <p:sp>
        <p:nvSpPr>
          <p:cNvPr id="4" name="Rectangle 3"/>
          <p:cNvSpPr/>
          <p:nvPr/>
        </p:nvSpPr>
        <p:spPr>
          <a:xfrm>
            <a:off x="1" y="6252799"/>
            <a:ext cx="9144000" cy="584775"/>
          </a:xfrm>
          <a:prstGeom prst="rect">
            <a:avLst/>
          </a:prstGeom>
          <a:solidFill>
            <a:srgbClr val="000000">
              <a:alpha val="50196"/>
            </a:srgbClr>
          </a:solidFill>
        </p:spPr>
        <p:txBody>
          <a:bodyPr wrap="square">
            <a:spAutoFit/>
          </a:bodyPr>
          <a:lstStyle/>
          <a:p>
            <a:pPr algn="ctr"/>
            <a:r>
              <a:rPr lang="en-CA" sz="1600" dirty="0"/>
              <a:t> </a:t>
            </a:r>
            <a:r>
              <a:rPr lang="en-CA" sz="1600" b="1" i="1" dirty="0">
                <a:latin typeface="Arial" pitchFamily="34" charset="0"/>
                <a:cs typeface="Arial" pitchFamily="34" charset="0"/>
              </a:rPr>
              <a:t>A Philosopher giving a Lecture on the </a:t>
            </a:r>
            <a:r>
              <a:rPr lang="en-CA" sz="1600" b="1" i="1" dirty="0" err="1">
                <a:latin typeface="Arial" pitchFamily="34" charset="0"/>
                <a:cs typeface="Arial" pitchFamily="34" charset="0"/>
              </a:rPr>
              <a:t>Orrery</a:t>
            </a:r>
            <a:r>
              <a:rPr lang="en-CA" sz="1600" b="1" i="1" dirty="0">
                <a:latin typeface="Arial" pitchFamily="34" charset="0"/>
                <a:cs typeface="Arial" pitchFamily="34" charset="0"/>
              </a:rPr>
              <a:t> in which a lamp is put in place of the Sun, </a:t>
            </a:r>
            <a:r>
              <a:rPr lang="en-CA" sz="1600" b="1" dirty="0">
                <a:latin typeface="Arial" pitchFamily="34" charset="0"/>
                <a:cs typeface="Arial" pitchFamily="34" charset="0"/>
              </a:rPr>
              <a:t> </a:t>
            </a:r>
          </a:p>
          <a:p>
            <a:pPr algn="ctr"/>
            <a:r>
              <a:rPr lang="en-CA" sz="1600" b="1" dirty="0">
                <a:latin typeface="Arial" pitchFamily="34" charset="0"/>
                <a:cs typeface="Arial" pitchFamily="34" charset="0"/>
              </a:rPr>
              <a:t>Joseph Wright of Derby, 1766</a:t>
            </a:r>
          </a:p>
        </p:txBody>
      </p:sp>
    </p:spTree>
    <p:extLst>
      <p:ext uri="{BB962C8B-B14F-4D97-AF65-F5344CB8AC3E}">
        <p14:creationId xmlns:p14="http://schemas.microsoft.com/office/powerpoint/2010/main" xmlns="" val="3762619897"/>
      </p:ext>
    </p:extLst>
  </p:cSld>
  <p:clrMapOvr>
    <a:masterClrMapping/>
  </p:clrMapOvr>
  <p:transition spd="med" advClick="0">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62"/>
            <a:ext cx="9144000" cy="1573348"/>
          </a:xfrm>
        </p:spPr>
        <p:txBody>
          <a:bodyPr/>
          <a:lstStyle/>
          <a:p>
            <a:r>
              <a:rPr lang="en-US" sz="3200" dirty="0"/>
              <a:t>Students Were Asked to Draw Acceleration Vectors for Each Moment in Time</a:t>
            </a:r>
            <a:endParaRPr lang="en-CA" sz="3200" dirty="0"/>
          </a:p>
        </p:txBody>
      </p:sp>
      <p:pic>
        <p:nvPicPr>
          <p:cNvPr id="106498" name="Picture 2"/>
          <p:cNvPicPr>
            <a:picLocks noChangeAspect="1" noChangeArrowheads="1"/>
          </p:cNvPicPr>
          <p:nvPr/>
        </p:nvPicPr>
        <p:blipFill>
          <a:blip r:embed="rId3" cstate="print"/>
          <a:srcRect/>
          <a:stretch>
            <a:fillRect/>
          </a:stretch>
        </p:blipFill>
        <p:spPr bwMode="auto">
          <a:xfrm>
            <a:off x="327130" y="1489451"/>
            <a:ext cx="8595477" cy="5099709"/>
          </a:xfrm>
          <a:prstGeom prst="rect">
            <a:avLst/>
          </a:prstGeom>
          <a:noFill/>
          <a:ln w="9525">
            <a:noFill/>
            <a:miter lim="800000"/>
            <a:headEnd/>
            <a:tailEnd/>
          </a:ln>
        </p:spPr>
      </p:pic>
      <p:grpSp>
        <p:nvGrpSpPr>
          <p:cNvPr id="18" name="Group 17"/>
          <p:cNvGrpSpPr/>
          <p:nvPr/>
        </p:nvGrpSpPr>
        <p:grpSpPr>
          <a:xfrm>
            <a:off x="596309" y="1885520"/>
            <a:ext cx="6035006" cy="3370523"/>
            <a:chOff x="596309" y="1566530"/>
            <a:chExt cx="6035006" cy="3370523"/>
          </a:xfrm>
        </p:grpSpPr>
        <p:grpSp>
          <p:nvGrpSpPr>
            <p:cNvPr id="10" name="Group 9"/>
            <p:cNvGrpSpPr/>
            <p:nvPr/>
          </p:nvGrpSpPr>
          <p:grpSpPr>
            <a:xfrm>
              <a:off x="614029" y="1566530"/>
              <a:ext cx="6017286" cy="1049081"/>
              <a:chOff x="614029" y="1566530"/>
              <a:chExt cx="6017286" cy="1049081"/>
            </a:xfrm>
          </p:grpSpPr>
          <p:sp>
            <p:nvSpPr>
              <p:cNvPr id="4" name="Rectangle 3"/>
              <p:cNvSpPr/>
              <p:nvPr/>
            </p:nvSpPr>
            <p:spPr bwMode="auto">
              <a:xfrm rot="20964932">
                <a:off x="614029" y="1874952"/>
                <a:ext cx="6017286" cy="42530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5" name="Oval 4"/>
              <p:cNvSpPr/>
              <p:nvPr/>
            </p:nvSpPr>
            <p:spPr bwMode="auto">
              <a:xfrm>
                <a:off x="1636855" y="2402959"/>
                <a:ext cx="223844" cy="212652"/>
              </a:xfrm>
              <a:prstGeom prst="ellipse">
                <a:avLst/>
              </a:prstGeom>
              <a:solidFill>
                <a:schemeClr val="tx1"/>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6" name="Oval 5"/>
              <p:cNvSpPr/>
              <p:nvPr/>
            </p:nvSpPr>
            <p:spPr bwMode="auto">
              <a:xfrm>
                <a:off x="3352241" y="2098159"/>
                <a:ext cx="223844" cy="212652"/>
              </a:xfrm>
              <a:prstGeom prst="ellipse">
                <a:avLst/>
              </a:prstGeom>
              <a:solidFill>
                <a:schemeClr val="tx1"/>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7" name="Oval 6"/>
              <p:cNvSpPr/>
              <p:nvPr/>
            </p:nvSpPr>
            <p:spPr bwMode="auto">
              <a:xfrm>
                <a:off x="4610427" y="1857154"/>
                <a:ext cx="223844" cy="212652"/>
              </a:xfrm>
              <a:prstGeom prst="ellipse">
                <a:avLst/>
              </a:prstGeom>
              <a:solidFill>
                <a:schemeClr val="tx1"/>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8" name="Oval 7"/>
              <p:cNvSpPr/>
              <p:nvPr/>
            </p:nvSpPr>
            <p:spPr bwMode="auto">
              <a:xfrm>
                <a:off x="5570901" y="1701209"/>
                <a:ext cx="223844" cy="212652"/>
              </a:xfrm>
              <a:prstGeom prst="ellipse">
                <a:avLst/>
              </a:prstGeom>
              <a:solidFill>
                <a:schemeClr val="tx1"/>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9" name="Oval 8"/>
              <p:cNvSpPr/>
              <p:nvPr/>
            </p:nvSpPr>
            <p:spPr bwMode="auto">
              <a:xfrm>
                <a:off x="6254928" y="1566530"/>
                <a:ext cx="223844" cy="212652"/>
              </a:xfrm>
              <a:prstGeom prst="ellipse">
                <a:avLst/>
              </a:prstGeom>
              <a:solidFill>
                <a:schemeClr val="tx1"/>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grpSp>
        <p:grpSp>
          <p:nvGrpSpPr>
            <p:cNvPr id="11" name="Group 10"/>
            <p:cNvGrpSpPr/>
            <p:nvPr/>
          </p:nvGrpSpPr>
          <p:grpSpPr>
            <a:xfrm>
              <a:off x="596309" y="3887972"/>
              <a:ext cx="6017286" cy="1049081"/>
              <a:chOff x="614029" y="1566530"/>
              <a:chExt cx="6017286" cy="1049081"/>
            </a:xfrm>
          </p:grpSpPr>
          <p:sp>
            <p:nvSpPr>
              <p:cNvPr id="12" name="Rectangle 11"/>
              <p:cNvSpPr/>
              <p:nvPr/>
            </p:nvSpPr>
            <p:spPr bwMode="auto">
              <a:xfrm rot="20964932">
                <a:off x="614029" y="1874952"/>
                <a:ext cx="6017286" cy="42530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13" name="Oval 12"/>
              <p:cNvSpPr/>
              <p:nvPr/>
            </p:nvSpPr>
            <p:spPr bwMode="auto">
              <a:xfrm>
                <a:off x="1636855" y="2402959"/>
                <a:ext cx="223844" cy="212652"/>
              </a:xfrm>
              <a:prstGeom prst="ellipse">
                <a:avLst/>
              </a:prstGeom>
              <a:solidFill>
                <a:schemeClr val="tx1"/>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14" name="Oval 13"/>
              <p:cNvSpPr/>
              <p:nvPr/>
            </p:nvSpPr>
            <p:spPr bwMode="auto">
              <a:xfrm>
                <a:off x="3352241" y="2098159"/>
                <a:ext cx="223844" cy="212652"/>
              </a:xfrm>
              <a:prstGeom prst="ellipse">
                <a:avLst/>
              </a:prstGeom>
              <a:solidFill>
                <a:schemeClr val="tx1"/>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15" name="Oval 14"/>
              <p:cNvSpPr/>
              <p:nvPr/>
            </p:nvSpPr>
            <p:spPr bwMode="auto">
              <a:xfrm>
                <a:off x="4610427" y="1857154"/>
                <a:ext cx="223844" cy="212652"/>
              </a:xfrm>
              <a:prstGeom prst="ellipse">
                <a:avLst/>
              </a:prstGeom>
              <a:solidFill>
                <a:schemeClr val="tx1"/>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16" name="Oval 15"/>
              <p:cNvSpPr/>
              <p:nvPr/>
            </p:nvSpPr>
            <p:spPr bwMode="auto">
              <a:xfrm>
                <a:off x="5570901" y="1701209"/>
                <a:ext cx="223844" cy="212652"/>
              </a:xfrm>
              <a:prstGeom prst="ellipse">
                <a:avLst/>
              </a:prstGeom>
              <a:solidFill>
                <a:schemeClr val="tx1"/>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17" name="Oval 16"/>
              <p:cNvSpPr/>
              <p:nvPr/>
            </p:nvSpPr>
            <p:spPr bwMode="auto">
              <a:xfrm>
                <a:off x="6254928" y="1566530"/>
                <a:ext cx="223844" cy="212652"/>
              </a:xfrm>
              <a:prstGeom prst="ellipse">
                <a:avLst/>
              </a:prstGeom>
              <a:solidFill>
                <a:schemeClr val="tx1"/>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grpSp>
      </p:gr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62"/>
            <a:ext cx="9144000" cy="1143000"/>
          </a:xfrm>
        </p:spPr>
        <p:txBody>
          <a:bodyPr/>
          <a:lstStyle/>
          <a:p>
            <a:pPr>
              <a:defRPr/>
            </a:pPr>
            <a:r>
              <a:rPr lang="en-US" sz="3600" dirty="0"/>
              <a:t>Lots of Practice, Little Understanding</a:t>
            </a:r>
          </a:p>
        </p:txBody>
      </p:sp>
      <p:pic>
        <p:nvPicPr>
          <p:cNvPr id="44035" name="Picture 2"/>
          <p:cNvPicPr>
            <a:picLocks noChangeAspect="1" noChangeArrowheads="1"/>
          </p:cNvPicPr>
          <p:nvPr/>
        </p:nvPicPr>
        <p:blipFill>
          <a:blip r:embed="rId3" cstate="screen"/>
          <a:srcRect/>
          <a:stretch>
            <a:fillRect/>
          </a:stretch>
        </p:blipFill>
        <p:spPr bwMode="auto">
          <a:xfrm>
            <a:off x="0" y="1105786"/>
            <a:ext cx="9144000" cy="5284381"/>
          </a:xfrm>
          <a:prstGeom prst="rect">
            <a:avLst/>
          </a:prstGeom>
          <a:noFill/>
          <a:ln w="9525">
            <a:noFill/>
            <a:miter lim="800000"/>
            <a:headEnd/>
            <a:tailEnd/>
          </a:ln>
        </p:spPr>
      </p:pic>
    </p:spTree>
  </p:cSld>
  <p:clrMapOvr>
    <a:masterClrMapping/>
  </p:clrMapOvr>
  <p:transition spd="med" advClick="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Awesome Demonstrations</a:t>
            </a:r>
            <a:r>
              <a:rPr lang="en-US" dirty="0"/>
              <a:t>!</a:t>
            </a:r>
            <a:endParaRPr lang="en-CA" dirty="0"/>
          </a:p>
        </p:txBody>
      </p:sp>
      <p:pic>
        <p:nvPicPr>
          <p:cNvPr id="121862" name="Picture 6" descr="http://tctechcrunch2011.files.wordpress.com/2009/03/mythbusters-video-gallery-hollywood-explosion.jpg"/>
          <p:cNvPicPr>
            <a:picLocks noChangeAspect="1" noChangeArrowheads="1"/>
          </p:cNvPicPr>
          <p:nvPr/>
        </p:nvPicPr>
        <p:blipFill>
          <a:blip r:embed="rId3" cstate="print">
            <a:lum bright="-10000"/>
          </a:blip>
          <a:srcRect/>
          <a:stretch>
            <a:fillRect/>
          </a:stretch>
        </p:blipFill>
        <p:spPr bwMode="auto">
          <a:xfrm>
            <a:off x="0" y="1167579"/>
            <a:ext cx="9144000" cy="5690421"/>
          </a:xfrm>
          <a:prstGeom prst="rect">
            <a:avLst/>
          </a:prstGeom>
          <a:noFill/>
        </p:spPr>
      </p:pic>
    </p:spTree>
  </p:cSld>
  <p:clrMapOvr>
    <a:masterClrMapping/>
  </p:clrMapOvr>
  <p:transition spd="med" advClick="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screen"/>
          <a:srcRect t="3365" b="3677"/>
          <a:stretch>
            <a:fillRect/>
          </a:stretch>
        </p:blipFill>
        <p:spPr bwMode="auto">
          <a:xfrm>
            <a:off x="643578" y="0"/>
            <a:ext cx="7829550" cy="6100549"/>
          </a:xfrm>
          <a:prstGeom prst="rect">
            <a:avLst/>
          </a:prstGeom>
          <a:noFill/>
          <a:ln w="9525">
            <a:noFill/>
            <a:miter lim="800000"/>
            <a:headEnd/>
            <a:tailEnd/>
          </a:ln>
        </p:spPr>
      </p:pic>
      <p:sp>
        <p:nvSpPr>
          <p:cNvPr id="8" name="TextBox 7"/>
          <p:cNvSpPr txBox="1"/>
          <p:nvPr/>
        </p:nvSpPr>
        <p:spPr>
          <a:xfrm>
            <a:off x="272955" y="6114197"/>
            <a:ext cx="8679976" cy="923330"/>
          </a:xfrm>
          <a:prstGeom prst="rect">
            <a:avLst/>
          </a:prstGeom>
          <a:noFill/>
        </p:spPr>
        <p:txBody>
          <a:bodyPr wrap="square" rtlCol="0">
            <a:spAutoFit/>
          </a:bodyPr>
          <a:lstStyle/>
          <a:p>
            <a:pPr algn="ctr"/>
            <a:r>
              <a:rPr lang="en-CA" b="1" dirty="0">
                <a:effectLst>
                  <a:outerShdw blurRad="38100" dist="38100" dir="2700000" algn="tl">
                    <a:srgbClr val="000000">
                      <a:alpha val="43137"/>
                    </a:srgbClr>
                  </a:outerShdw>
                </a:effectLst>
                <a:latin typeface="Arial" pitchFamily="34" charset="0"/>
                <a:cs typeface="Arial" pitchFamily="34" charset="0"/>
              </a:rPr>
              <a:t>Crouch, Catherine, et al. "Classroom demonstrations: Learning tools or entertainment?." </a:t>
            </a:r>
            <a:r>
              <a:rPr lang="en-CA" b="1" i="1" dirty="0">
                <a:effectLst>
                  <a:outerShdw blurRad="38100" dist="38100" dir="2700000" algn="tl">
                    <a:srgbClr val="000000">
                      <a:alpha val="43137"/>
                    </a:srgbClr>
                  </a:outerShdw>
                </a:effectLst>
                <a:latin typeface="Arial" pitchFamily="34" charset="0"/>
                <a:cs typeface="Arial" pitchFamily="34" charset="0"/>
              </a:rPr>
              <a:t>American Journal of Physics</a:t>
            </a:r>
            <a:r>
              <a:rPr lang="en-CA" b="1" dirty="0">
                <a:effectLst>
                  <a:outerShdw blurRad="38100" dist="38100" dir="2700000" algn="tl">
                    <a:srgbClr val="000000">
                      <a:alpha val="43137"/>
                    </a:srgbClr>
                  </a:outerShdw>
                </a:effectLst>
                <a:latin typeface="Arial" pitchFamily="34" charset="0"/>
                <a:cs typeface="Arial" pitchFamily="34" charset="0"/>
              </a:rPr>
              <a:t> 72.6 (2004): 835-838.</a:t>
            </a:r>
            <a:endParaRPr lang="en-US" b="1" dirty="0">
              <a:effectLst>
                <a:outerShdw blurRad="38100" dist="38100" dir="2700000" algn="tl">
                  <a:srgbClr val="000000">
                    <a:alpha val="43137"/>
                  </a:srgbClr>
                </a:outerShdw>
              </a:effectLst>
              <a:latin typeface="Arial" pitchFamily="34" charset="0"/>
              <a:cs typeface="Arial" pitchFamily="34" charset="0"/>
            </a:endParaRPr>
          </a:p>
          <a:p>
            <a:endParaRPr lang="en-CA" b="1" dirty="0">
              <a:effectLst>
                <a:outerShdw blurRad="38100" dist="38100" dir="2700000" algn="tl">
                  <a:srgbClr val="000000">
                    <a:alpha val="43137"/>
                  </a:srgbClr>
                </a:outerShdw>
              </a:effectLst>
            </a:endParaRPr>
          </a:p>
        </p:txBody>
      </p:sp>
      <p:sp>
        <p:nvSpPr>
          <p:cNvPr id="4" name="Rectangle 3"/>
          <p:cNvSpPr/>
          <p:nvPr/>
        </p:nvSpPr>
        <p:spPr bwMode="auto">
          <a:xfrm>
            <a:off x="4371975" y="114300"/>
            <a:ext cx="3790950" cy="485775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dirty="0">
              <a:ln>
                <a:noFill/>
              </a:ln>
              <a:solidFill>
                <a:schemeClr val="tx1"/>
              </a:solidFill>
              <a:effectLst/>
              <a:latin typeface="Garamond" pitchFamily="18" charset="0"/>
            </a:endParaRPr>
          </a:p>
        </p:txBody>
      </p:sp>
      <p:sp>
        <p:nvSpPr>
          <p:cNvPr id="5" name="TextBox 4"/>
          <p:cNvSpPr txBox="1"/>
          <p:nvPr/>
        </p:nvSpPr>
        <p:spPr>
          <a:xfrm>
            <a:off x="4686300" y="901782"/>
            <a:ext cx="3438525" cy="2677656"/>
          </a:xfrm>
          <a:prstGeom prst="rect">
            <a:avLst/>
          </a:prstGeom>
          <a:noFill/>
        </p:spPr>
        <p:txBody>
          <a:bodyPr wrap="square" rtlCol="0">
            <a:spAutoFit/>
          </a:bodyPr>
          <a:lstStyle/>
          <a:p>
            <a:pPr algn="ctr"/>
            <a:r>
              <a:rPr lang="en-US" sz="2800" b="1" dirty="0">
                <a:solidFill>
                  <a:schemeClr val="bg2"/>
                </a:solidFill>
                <a:latin typeface="Arial" pitchFamily="34" charset="0"/>
                <a:cs typeface="Arial" pitchFamily="34" charset="0"/>
              </a:rPr>
              <a:t>Watching a demonstration only leads to a 15% improvement over doing nothing!</a:t>
            </a:r>
            <a:endParaRPr lang="en-CA" sz="2800" b="1" dirty="0">
              <a:solidFill>
                <a:schemeClr val="bg2"/>
              </a:solidFill>
              <a:latin typeface="Arial" pitchFamily="34" charset="0"/>
              <a:cs typeface="Arial" pitchFamily="34" charset="0"/>
            </a:endParaRPr>
          </a:p>
        </p:txBody>
      </p:sp>
    </p:spTree>
  </p:cSld>
  <p:clrMapOvr>
    <a:masterClrMapping/>
  </p:clrMapOvr>
  <p:transition spd="med" advClick="0">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97"/>
            <a:ext cx="9144000" cy="1309863"/>
          </a:xfrm>
        </p:spPr>
        <p:txBody>
          <a:bodyPr/>
          <a:lstStyle/>
          <a:p>
            <a:r>
              <a:rPr lang="en-US" sz="3600" dirty="0"/>
              <a:t>People See What They Are Pre-Disposed to Seeing: Epistemological Framing</a:t>
            </a:r>
            <a:endParaRPr lang="en-CA" sz="3600" dirty="0"/>
          </a:p>
        </p:txBody>
      </p:sp>
      <p:pic>
        <p:nvPicPr>
          <p:cNvPr id="111618" name="Picture 2" descr="Related image"/>
          <p:cNvPicPr>
            <a:picLocks noChangeAspect="1" noChangeArrowheads="1"/>
          </p:cNvPicPr>
          <p:nvPr/>
        </p:nvPicPr>
        <p:blipFill>
          <a:blip r:embed="rId2" cstate="print"/>
          <a:srcRect l="9239" r="16033"/>
          <a:stretch>
            <a:fillRect/>
          </a:stretch>
        </p:blipFill>
        <p:spPr bwMode="auto">
          <a:xfrm>
            <a:off x="0" y="1390975"/>
            <a:ext cx="3265714" cy="5467025"/>
          </a:xfrm>
          <a:prstGeom prst="rect">
            <a:avLst/>
          </a:prstGeom>
          <a:noFill/>
        </p:spPr>
      </p:pic>
      <p:pic>
        <p:nvPicPr>
          <p:cNvPr id="111620" name="Picture 4" descr="Image result for donald trump devil"/>
          <p:cNvPicPr>
            <a:picLocks noChangeAspect="1" noChangeArrowheads="1"/>
          </p:cNvPicPr>
          <p:nvPr/>
        </p:nvPicPr>
        <p:blipFill>
          <a:blip r:embed="rId3" cstate="print"/>
          <a:srcRect l="26510" r="28036"/>
          <a:stretch>
            <a:fillRect/>
          </a:stretch>
        </p:blipFill>
        <p:spPr bwMode="auto">
          <a:xfrm>
            <a:off x="3265714" y="1401288"/>
            <a:ext cx="5878286" cy="5456711"/>
          </a:xfrm>
          <a:prstGeom prst="rect">
            <a:avLst/>
          </a:prstGeom>
          <a:noFill/>
        </p:spPr>
      </p:pic>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500"/>
                                        <p:tgtEl>
                                          <p:spTgt spid="1116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620"/>
                                        </p:tgtEl>
                                        <p:attrNameLst>
                                          <p:attrName>style.visibility</p:attrName>
                                        </p:attrNameLst>
                                      </p:cBhvr>
                                      <p:to>
                                        <p:strVal val="visible"/>
                                      </p:to>
                                    </p:set>
                                    <p:animEffect transition="in" filter="fade">
                                      <p:cBhvr>
                                        <p:cTn id="12" dur="500"/>
                                        <p:tgtEl>
                                          <p:spTgt spid="111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sz="5400" dirty="0"/>
              <a:t>The Winner</a:t>
            </a:r>
            <a:endParaRPr lang="en-CA" sz="5400" dirty="0"/>
          </a:p>
        </p:txBody>
      </p:sp>
      <p:sp>
        <p:nvSpPr>
          <p:cNvPr id="37" name="Content Placeholder 36"/>
          <p:cNvSpPr>
            <a:spLocks noGrp="1"/>
          </p:cNvSpPr>
          <p:nvPr>
            <p:ph idx="1"/>
          </p:nvPr>
        </p:nvSpPr>
        <p:spPr>
          <a:xfrm>
            <a:off x="457200" y="1140031"/>
            <a:ext cx="8229600" cy="5462787"/>
          </a:xfrm>
          <a:solidFill>
            <a:srgbClr val="000000">
              <a:alpha val="67843"/>
            </a:srgbClr>
          </a:solidFill>
        </p:spPr>
        <p:txBody>
          <a:bodyPr/>
          <a:lstStyle/>
          <a:p>
            <a:pPr marL="0" indent="0" algn="ctr">
              <a:buNone/>
            </a:pPr>
            <a:r>
              <a:rPr lang="en-US" sz="4400" dirty="0"/>
              <a:t>Epistemological Resource Framing</a:t>
            </a:r>
          </a:p>
          <a:p>
            <a:pPr marL="0" indent="0" algn="ctr"/>
            <a:r>
              <a:rPr lang="en-US" sz="3600" dirty="0"/>
              <a:t> knowledge is built from pieces</a:t>
            </a:r>
          </a:p>
          <a:p>
            <a:pPr marL="0" indent="0" algn="ctr"/>
            <a:r>
              <a:rPr lang="en-US" sz="3600" dirty="0"/>
              <a:t>  it is differentially activated based on context and frame</a:t>
            </a:r>
          </a:p>
          <a:p>
            <a:pPr marL="0" indent="0" algn="ctr">
              <a:buNone/>
            </a:pPr>
            <a:endParaRPr lang="en-US" sz="3600" dirty="0"/>
          </a:p>
          <a:p>
            <a:pPr>
              <a:buNone/>
            </a:pPr>
            <a:endParaRPr lang="en-CA" dirty="0"/>
          </a:p>
        </p:txBody>
      </p:sp>
    </p:spTree>
  </p:cSld>
  <p:clrMapOvr>
    <a:masterClrMapping/>
  </p:clrMapOvr>
  <p:transition spd="med" advClick="0">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ctl.iupui.edu/media/7b229645-ef0c-4ad6-8726-9b0193c61f9a/332763955/CTLContent/Events/WinterLectureSeries/Image/cWiemanBG.jpg"/>
          <p:cNvPicPr>
            <a:picLocks noChangeAspect="1" noChangeArrowheads="1"/>
          </p:cNvPicPr>
          <p:nvPr/>
        </p:nvPicPr>
        <p:blipFill>
          <a:blip r:embed="rId3" cstate="print"/>
          <a:srcRect l="10999" r="11530" b="12627"/>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17176"/>
            <a:ext cx="8229600" cy="1039728"/>
          </a:xfrm>
        </p:spPr>
        <p:txBody>
          <a:bodyPr/>
          <a:lstStyle/>
          <a:p>
            <a:r>
              <a:rPr lang="en-US" sz="5400" dirty="0">
                <a:solidFill>
                  <a:srgbClr val="FFD629"/>
                </a:solidFill>
              </a:rPr>
              <a:t>Educational Goal</a:t>
            </a:r>
          </a:p>
        </p:txBody>
      </p:sp>
      <p:sp>
        <p:nvSpPr>
          <p:cNvPr id="10" name="Rounded Rectangle 9"/>
          <p:cNvSpPr/>
          <p:nvPr/>
        </p:nvSpPr>
        <p:spPr bwMode="auto">
          <a:xfrm>
            <a:off x="4012443" y="1160058"/>
            <a:ext cx="5131558" cy="4763069"/>
          </a:xfrm>
          <a:prstGeom prst="roundRect">
            <a:avLst/>
          </a:prstGeom>
          <a:solidFill>
            <a:srgbClr val="00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6" name="Content Placeholder 5"/>
          <p:cNvSpPr>
            <a:spLocks noGrp="1"/>
          </p:cNvSpPr>
          <p:nvPr>
            <p:ph sz="half" idx="1"/>
          </p:nvPr>
        </p:nvSpPr>
        <p:spPr>
          <a:xfrm>
            <a:off x="4128448" y="1286296"/>
            <a:ext cx="5015552" cy="4718719"/>
          </a:xfrm>
        </p:spPr>
        <p:txBody>
          <a:bodyPr/>
          <a:lstStyle/>
          <a:p>
            <a:pPr marL="0" indent="0" algn="ctr">
              <a:buNone/>
            </a:pPr>
            <a:r>
              <a:rPr lang="en-US" sz="3200" dirty="0"/>
              <a:t>“to maximize the extent to which the learners develop expertise in the relevant subject, where expertise is defined by </a:t>
            </a:r>
            <a:r>
              <a:rPr lang="en-US" sz="3200" dirty="0">
                <a:solidFill>
                  <a:srgbClr val="F6DB3C"/>
                </a:solidFill>
              </a:rPr>
              <a:t>what scientists and engineers do</a:t>
            </a:r>
            <a:r>
              <a:rPr lang="en-US" sz="3200" dirty="0"/>
              <a:t>.”</a:t>
            </a:r>
          </a:p>
          <a:p>
            <a:pPr algn="ctr">
              <a:buNone/>
            </a:pPr>
            <a:r>
              <a:rPr lang="en-US" i="1" dirty="0"/>
              <a:t>Carl </a:t>
            </a:r>
            <a:r>
              <a:rPr lang="en-US" i="1" dirty="0" err="1"/>
              <a:t>Wieman</a:t>
            </a:r>
            <a:r>
              <a:rPr lang="en-US" i="1" dirty="0"/>
              <a:t>, </a:t>
            </a:r>
          </a:p>
          <a:p>
            <a:pPr algn="ctr">
              <a:buNone/>
            </a:pPr>
            <a:r>
              <a:rPr lang="en-US" i="1" dirty="0"/>
              <a:t>Physics Nobel Laureate</a:t>
            </a:r>
          </a:p>
        </p:txBody>
      </p:sp>
      <p:sp>
        <p:nvSpPr>
          <p:cNvPr id="7" name="Rectangle 6"/>
          <p:cNvSpPr/>
          <p:nvPr/>
        </p:nvSpPr>
        <p:spPr>
          <a:xfrm>
            <a:off x="1" y="6337863"/>
            <a:ext cx="9144000" cy="523220"/>
          </a:xfrm>
          <a:prstGeom prst="rect">
            <a:avLst/>
          </a:prstGeom>
          <a:solidFill>
            <a:srgbClr val="000000">
              <a:alpha val="50196"/>
            </a:srgbClr>
          </a:solidFill>
        </p:spPr>
        <p:txBody>
          <a:bodyPr wrap="square">
            <a:spAutoFit/>
          </a:bodyPr>
          <a:lstStyle/>
          <a:p>
            <a:pPr algn="ctr"/>
            <a:r>
              <a:rPr lang="en-CA" sz="1400" b="1" dirty="0">
                <a:effectLst>
                  <a:outerShdw blurRad="38100" dist="38100" dir="2700000" algn="tl">
                    <a:srgbClr val="000000">
                      <a:alpha val="43137"/>
                    </a:srgbClr>
                  </a:outerShdw>
                </a:effectLst>
                <a:latin typeface="Arial" pitchFamily="34" charset="0"/>
                <a:cs typeface="Arial" pitchFamily="34" charset="0"/>
              </a:rPr>
              <a:t> </a:t>
            </a:r>
            <a:r>
              <a:rPr lang="en-CA" sz="1400" b="1" dirty="0" err="1" smtClean="0">
                <a:effectLst>
                  <a:outerShdw blurRad="38100" dist="38100" dir="2700000" algn="tl">
                    <a:srgbClr val="000000">
                      <a:alpha val="43137"/>
                    </a:srgbClr>
                  </a:outerShdw>
                </a:effectLst>
                <a:latin typeface="Arial" pitchFamily="34" charset="0"/>
                <a:cs typeface="Arial" pitchFamily="34" charset="0"/>
              </a:rPr>
              <a:t>Wieman</a:t>
            </a:r>
            <a:r>
              <a:rPr lang="en-CA" sz="1400" b="1" dirty="0" smtClean="0">
                <a:effectLst>
                  <a:outerShdw blurRad="38100" dist="38100" dir="2700000" algn="tl">
                    <a:srgbClr val="000000">
                      <a:alpha val="43137"/>
                    </a:srgbClr>
                  </a:outerShdw>
                </a:effectLst>
                <a:latin typeface="Arial" pitchFamily="34" charset="0"/>
                <a:cs typeface="Arial" pitchFamily="34" charset="0"/>
              </a:rPr>
              <a:t>, Carl. "Applying New Research to Improve Science Education." </a:t>
            </a:r>
          </a:p>
          <a:p>
            <a:pPr algn="ctr"/>
            <a:r>
              <a:rPr lang="en-CA" sz="1400" b="1" i="1" dirty="0" smtClean="0">
                <a:effectLst>
                  <a:outerShdw blurRad="38100" dist="38100" dir="2700000" algn="tl">
                    <a:srgbClr val="000000">
                      <a:alpha val="43137"/>
                    </a:srgbClr>
                  </a:outerShdw>
                </a:effectLst>
                <a:latin typeface="Arial" pitchFamily="34" charset="0"/>
                <a:cs typeface="Arial" pitchFamily="34" charset="0"/>
              </a:rPr>
              <a:t>Issues in Science and Technology</a:t>
            </a:r>
            <a:r>
              <a:rPr lang="en-CA" sz="1400" b="1" dirty="0" smtClean="0">
                <a:effectLst>
                  <a:outerShdw blurRad="38100" dist="38100" dir="2700000" algn="tl">
                    <a:srgbClr val="000000">
                      <a:alpha val="43137"/>
                    </a:srgbClr>
                  </a:outerShdw>
                </a:effectLst>
                <a:latin typeface="Arial" pitchFamily="34" charset="0"/>
                <a:cs typeface="Arial" pitchFamily="34" charset="0"/>
              </a:rPr>
              <a:t> 29, no. 1 (Fall 2012).</a:t>
            </a:r>
            <a:endParaRPr lang="en-CA" sz="1400" b="1"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8297"/>
            <a:ext cx="9144000" cy="1384567"/>
          </a:xfrm>
        </p:spPr>
        <p:txBody>
          <a:bodyPr/>
          <a:lstStyle/>
          <a:p>
            <a:r>
              <a:rPr lang="en-US" dirty="0"/>
              <a:t>Colorado Learning Attitudes About Science Survey (CLASS)</a:t>
            </a:r>
            <a:endParaRPr lang="en-CA" dirty="0"/>
          </a:p>
        </p:txBody>
      </p:sp>
      <p:sp>
        <p:nvSpPr>
          <p:cNvPr id="6" name="Content Placeholder 5"/>
          <p:cNvSpPr>
            <a:spLocks noGrp="1"/>
          </p:cNvSpPr>
          <p:nvPr>
            <p:ph idx="1"/>
          </p:nvPr>
        </p:nvSpPr>
        <p:spPr>
          <a:xfrm>
            <a:off x="457200" y="1499190"/>
            <a:ext cx="8229600" cy="4380615"/>
          </a:xfrm>
        </p:spPr>
        <p:txBody>
          <a:bodyPr/>
          <a:lstStyle/>
          <a:p>
            <a:pPr marL="0" indent="0" algn="ctr">
              <a:buNone/>
            </a:pPr>
            <a:r>
              <a:rPr lang="en-US" dirty="0" smtClean="0">
                <a:solidFill>
                  <a:srgbClr val="92D050"/>
                </a:solidFill>
              </a:rPr>
              <a:t>“</a:t>
            </a:r>
            <a:r>
              <a:rPr lang="en-CA" dirty="0">
                <a:solidFill>
                  <a:srgbClr val="92D050"/>
                </a:solidFill>
              </a:rPr>
              <a:t>When I am solving a physics problem, I try to decide what would be a reasonable value for the answer.”</a:t>
            </a:r>
          </a:p>
          <a:p>
            <a:pPr marL="0" indent="0" algn="ctr">
              <a:buNone/>
            </a:pPr>
            <a:r>
              <a:rPr lang="en-US" dirty="0">
                <a:solidFill>
                  <a:srgbClr val="92D050"/>
                </a:solidFill>
              </a:rPr>
              <a:t>“</a:t>
            </a:r>
            <a:r>
              <a:rPr lang="en-CA" dirty="0">
                <a:solidFill>
                  <a:srgbClr val="92D050"/>
                </a:solidFill>
              </a:rPr>
              <a:t>I think about the physics I experience in everyday life</a:t>
            </a:r>
            <a:r>
              <a:rPr lang="en-CA" dirty="0" smtClean="0">
                <a:solidFill>
                  <a:srgbClr val="92D050"/>
                </a:solidFill>
              </a:rPr>
              <a:t>.”</a:t>
            </a:r>
          </a:p>
          <a:p>
            <a:pPr marL="0" indent="0" algn="ctr">
              <a:buNone/>
            </a:pPr>
            <a:r>
              <a:rPr lang="en-US" dirty="0" smtClean="0"/>
              <a:t>Pre and post instruction surveys of student attitudes allows us to measure the “shift” in attitudes.</a:t>
            </a:r>
          </a:p>
          <a:p>
            <a:pPr marL="0" indent="0" algn="ctr">
              <a:buNone/>
            </a:pPr>
            <a:endParaRPr lang="en-CA" dirty="0">
              <a:solidFill>
                <a:srgbClr val="92D050"/>
              </a:solidFill>
            </a:endParaRPr>
          </a:p>
        </p:txBody>
      </p:sp>
      <p:sp>
        <p:nvSpPr>
          <p:cNvPr id="7" name="TextBox 6"/>
          <p:cNvSpPr txBox="1"/>
          <p:nvPr/>
        </p:nvSpPr>
        <p:spPr>
          <a:xfrm>
            <a:off x="0" y="5986131"/>
            <a:ext cx="9144000" cy="830997"/>
          </a:xfrm>
          <a:prstGeom prst="rect">
            <a:avLst/>
          </a:prstGeom>
          <a:noFill/>
        </p:spPr>
        <p:txBody>
          <a:bodyPr wrap="square" rtlCol="0">
            <a:spAutoFit/>
          </a:bodyPr>
          <a:lstStyle/>
          <a:p>
            <a:pPr algn="ctr"/>
            <a:r>
              <a:rPr lang="en-CA" sz="1600" b="1" dirty="0">
                <a:effectLst>
                  <a:outerShdw blurRad="38100" dist="38100" dir="2700000" algn="tl">
                    <a:srgbClr val="000000">
                      <a:alpha val="43137"/>
                    </a:srgbClr>
                  </a:outerShdw>
                </a:effectLst>
                <a:latin typeface="Arial" pitchFamily="34" charset="0"/>
                <a:cs typeface="Arial" pitchFamily="34" charset="0"/>
              </a:rPr>
              <a:t>Adams, W. K. et al. (2006). New instrument for measuring student beliefs about physics and learning physics: The Colorado Learning Attitudes about Science Survey. </a:t>
            </a:r>
            <a:r>
              <a:rPr lang="en-CA" sz="1600" b="1" i="1" dirty="0">
                <a:effectLst>
                  <a:outerShdw blurRad="38100" dist="38100" dir="2700000" algn="tl">
                    <a:srgbClr val="000000">
                      <a:alpha val="43137"/>
                    </a:srgbClr>
                  </a:outerShdw>
                </a:effectLst>
                <a:latin typeface="Arial" pitchFamily="34" charset="0"/>
                <a:cs typeface="Arial" pitchFamily="34" charset="0"/>
              </a:rPr>
              <a:t>Physical Review Special Topics-Physics Education Research</a:t>
            </a:r>
            <a:r>
              <a:rPr lang="en-CA" sz="1600" b="1" dirty="0">
                <a:effectLst>
                  <a:outerShdw blurRad="38100" dist="38100" dir="2700000" algn="tl">
                    <a:srgbClr val="000000">
                      <a:alpha val="43137"/>
                    </a:srgbClr>
                  </a:outerShdw>
                </a:effectLst>
                <a:latin typeface="Arial" pitchFamily="34" charset="0"/>
                <a:cs typeface="Arial" pitchFamily="34" charset="0"/>
              </a:rPr>
              <a:t>, </a:t>
            </a:r>
            <a:r>
              <a:rPr lang="en-CA" sz="1600" b="1" i="1" dirty="0">
                <a:effectLst>
                  <a:outerShdw blurRad="38100" dist="38100" dir="2700000" algn="tl">
                    <a:srgbClr val="000000">
                      <a:alpha val="43137"/>
                    </a:srgbClr>
                  </a:outerShdw>
                </a:effectLst>
                <a:latin typeface="Arial" pitchFamily="34" charset="0"/>
                <a:cs typeface="Arial" pitchFamily="34" charset="0"/>
              </a:rPr>
              <a:t>2</a:t>
            </a:r>
            <a:r>
              <a:rPr lang="en-CA" sz="1600" b="1" dirty="0">
                <a:effectLst>
                  <a:outerShdw blurRad="38100" dist="38100" dir="2700000" algn="tl">
                    <a:srgbClr val="000000">
                      <a:alpha val="43137"/>
                    </a:srgbClr>
                  </a:outerShdw>
                </a:effectLst>
                <a:latin typeface="Arial" pitchFamily="34" charset="0"/>
                <a:cs typeface="Arial" pitchFamily="34" charset="0"/>
              </a:rPr>
              <a:t>(1), 010101.</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p:spPr>
        <p:txBody>
          <a:bodyPr/>
          <a:lstStyle/>
          <a:p>
            <a:r>
              <a:rPr lang="en-US" dirty="0"/>
              <a:t>Attitudes About Learning Survey</a:t>
            </a:r>
            <a:endParaRPr lang="en-CA" dirty="0"/>
          </a:p>
        </p:txBody>
      </p:sp>
      <p:sp>
        <p:nvSpPr>
          <p:cNvPr id="4" name="Rectangle 3"/>
          <p:cNvSpPr/>
          <p:nvPr/>
        </p:nvSpPr>
        <p:spPr>
          <a:xfrm>
            <a:off x="0" y="6353532"/>
            <a:ext cx="9144000" cy="461665"/>
          </a:xfrm>
          <a:prstGeom prst="rect">
            <a:avLst/>
          </a:prstGeom>
        </p:spPr>
        <p:txBody>
          <a:bodyPr wrap="square">
            <a:spAutoFit/>
          </a:bodyPr>
          <a:lstStyle/>
          <a:p>
            <a:r>
              <a:rPr lang="en-CA" sz="1200" b="1" dirty="0">
                <a:effectLst>
                  <a:outerShdw blurRad="38100" dist="38100" dir="2700000" algn="tl">
                    <a:srgbClr val="000000">
                      <a:alpha val="43137"/>
                    </a:srgbClr>
                  </a:outerShdw>
                </a:effectLst>
                <a:latin typeface="Arial" pitchFamily="34" charset="0"/>
                <a:cs typeface="Arial" pitchFamily="34" charset="0"/>
              </a:rPr>
              <a:t>Milner-</a:t>
            </a:r>
            <a:r>
              <a:rPr lang="en-CA" sz="1200" b="1" dirty="0" err="1">
                <a:effectLst>
                  <a:outerShdw blurRad="38100" dist="38100" dir="2700000" algn="tl">
                    <a:srgbClr val="000000">
                      <a:alpha val="43137"/>
                    </a:srgbClr>
                  </a:outerShdw>
                </a:effectLst>
                <a:latin typeface="Arial" pitchFamily="34" charset="0"/>
                <a:cs typeface="Arial" pitchFamily="34" charset="0"/>
              </a:rPr>
              <a:t>Bolotin</a:t>
            </a:r>
            <a:r>
              <a:rPr lang="en-CA" sz="1200" b="1" dirty="0">
                <a:effectLst>
                  <a:outerShdw blurRad="38100" dist="38100" dir="2700000" algn="tl">
                    <a:srgbClr val="000000">
                      <a:alpha val="43137"/>
                    </a:srgbClr>
                  </a:outerShdw>
                </a:effectLst>
                <a:latin typeface="Arial" pitchFamily="34" charset="0"/>
                <a:cs typeface="Arial" pitchFamily="34" charset="0"/>
              </a:rPr>
              <a:t>, M., </a:t>
            </a:r>
            <a:r>
              <a:rPr lang="en-CA" sz="1200" b="1" dirty="0" err="1">
                <a:effectLst>
                  <a:outerShdw blurRad="38100" dist="38100" dir="2700000" algn="tl">
                    <a:srgbClr val="000000">
                      <a:alpha val="43137"/>
                    </a:srgbClr>
                  </a:outerShdw>
                </a:effectLst>
                <a:latin typeface="Arial" pitchFamily="34" charset="0"/>
                <a:cs typeface="Arial" pitchFamily="34" charset="0"/>
              </a:rPr>
              <a:t>Antimirova</a:t>
            </a:r>
            <a:r>
              <a:rPr lang="en-CA" sz="1200" b="1" dirty="0">
                <a:effectLst>
                  <a:outerShdw blurRad="38100" dist="38100" dir="2700000" algn="tl">
                    <a:srgbClr val="000000">
                      <a:alpha val="43137"/>
                    </a:srgbClr>
                  </a:outerShdw>
                </a:effectLst>
                <a:latin typeface="Arial" pitchFamily="34" charset="0"/>
                <a:cs typeface="Arial" pitchFamily="34" charset="0"/>
              </a:rPr>
              <a:t>, T., </a:t>
            </a:r>
            <a:r>
              <a:rPr lang="en-CA" sz="1200" b="1" dirty="0" err="1">
                <a:effectLst>
                  <a:outerShdw blurRad="38100" dist="38100" dir="2700000" algn="tl">
                    <a:srgbClr val="000000">
                      <a:alpha val="43137"/>
                    </a:srgbClr>
                  </a:outerShdw>
                </a:effectLst>
                <a:latin typeface="Arial" pitchFamily="34" charset="0"/>
                <a:cs typeface="Arial" pitchFamily="34" charset="0"/>
              </a:rPr>
              <a:t>Noack</a:t>
            </a:r>
            <a:r>
              <a:rPr lang="en-CA" sz="1200" b="1" dirty="0">
                <a:effectLst>
                  <a:outerShdw blurRad="38100" dist="38100" dir="2700000" algn="tl">
                    <a:srgbClr val="000000">
                      <a:alpha val="43137"/>
                    </a:srgbClr>
                  </a:outerShdw>
                </a:effectLst>
                <a:latin typeface="Arial" pitchFamily="34" charset="0"/>
                <a:cs typeface="Arial" pitchFamily="34" charset="0"/>
              </a:rPr>
              <a:t>, A., &amp; </a:t>
            </a:r>
            <a:r>
              <a:rPr lang="en-CA" sz="1200" b="1" dirty="0" err="1">
                <a:effectLst>
                  <a:outerShdw blurRad="38100" dist="38100" dir="2700000" algn="tl">
                    <a:srgbClr val="000000">
                      <a:alpha val="43137"/>
                    </a:srgbClr>
                  </a:outerShdw>
                </a:effectLst>
                <a:latin typeface="Arial" pitchFamily="34" charset="0"/>
                <a:cs typeface="Arial" pitchFamily="34" charset="0"/>
              </a:rPr>
              <a:t>Petrov</a:t>
            </a:r>
            <a:r>
              <a:rPr lang="en-CA" sz="1200" b="1" dirty="0">
                <a:effectLst>
                  <a:outerShdw blurRad="38100" dist="38100" dir="2700000" algn="tl">
                    <a:srgbClr val="000000">
                      <a:alpha val="43137"/>
                    </a:srgbClr>
                  </a:outerShdw>
                </a:effectLst>
                <a:latin typeface="Arial" pitchFamily="34" charset="0"/>
                <a:cs typeface="Arial" pitchFamily="34" charset="0"/>
              </a:rPr>
              <a:t>, A. (2011). Attitudes about science and conceptual physics learning in university introductory physics courses. </a:t>
            </a:r>
            <a:r>
              <a:rPr lang="en-CA" sz="1200" b="1" i="1" dirty="0">
                <a:effectLst>
                  <a:outerShdw blurRad="38100" dist="38100" dir="2700000" algn="tl">
                    <a:srgbClr val="000000">
                      <a:alpha val="43137"/>
                    </a:srgbClr>
                  </a:outerShdw>
                </a:effectLst>
                <a:latin typeface="Arial" pitchFamily="34" charset="0"/>
                <a:cs typeface="Arial" pitchFamily="34" charset="0"/>
              </a:rPr>
              <a:t>Physical Review Special Topics-Physics Education Research</a:t>
            </a:r>
            <a:r>
              <a:rPr lang="en-CA" sz="1200" b="1" dirty="0">
                <a:effectLst>
                  <a:outerShdw blurRad="38100" dist="38100" dir="2700000" algn="tl">
                    <a:srgbClr val="000000">
                      <a:alpha val="43137"/>
                    </a:srgbClr>
                  </a:outerShdw>
                </a:effectLst>
                <a:latin typeface="Arial" pitchFamily="34" charset="0"/>
                <a:cs typeface="Arial" pitchFamily="34" charset="0"/>
              </a:rPr>
              <a:t>, </a:t>
            </a:r>
            <a:r>
              <a:rPr lang="en-CA" sz="1200" b="1" i="1" dirty="0">
                <a:effectLst>
                  <a:outerShdw blurRad="38100" dist="38100" dir="2700000" algn="tl">
                    <a:srgbClr val="000000">
                      <a:alpha val="43137"/>
                    </a:srgbClr>
                  </a:outerShdw>
                </a:effectLst>
                <a:latin typeface="Arial" pitchFamily="34" charset="0"/>
                <a:cs typeface="Arial" pitchFamily="34" charset="0"/>
              </a:rPr>
              <a:t>7</a:t>
            </a:r>
            <a:r>
              <a:rPr lang="en-CA" sz="1200" b="1" dirty="0">
                <a:effectLst>
                  <a:outerShdw blurRad="38100" dist="38100" dir="2700000" algn="tl">
                    <a:srgbClr val="000000">
                      <a:alpha val="43137"/>
                    </a:srgbClr>
                  </a:outerShdw>
                </a:effectLst>
                <a:latin typeface="Arial" pitchFamily="34" charset="0"/>
                <a:cs typeface="Arial" pitchFamily="34" charset="0"/>
              </a:rPr>
              <a:t>(2), 020107.</a:t>
            </a:r>
          </a:p>
        </p:txBody>
      </p:sp>
      <p:pic>
        <p:nvPicPr>
          <p:cNvPr id="1026" name="Picture 2"/>
          <p:cNvPicPr>
            <a:picLocks noGrp="1" noChangeAspect="1" noChangeArrowheads="1"/>
          </p:cNvPicPr>
          <p:nvPr>
            <p:ph idx="1"/>
          </p:nvPr>
        </p:nvPicPr>
        <p:blipFill>
          <a:blip r:embed="rId3" cstate="print"/>
          <a:srcRect l="2727" t="19356" r="11990" b="22579"/>
          <a:stretch>
            <a:fillRect/>
          </a:stretch>
        </p:blipFill>
        <p:spPr bwMode="auto">
          <a:xfrm>
            <a:off x="14279" y="1052622"/>
            <a:ext cx="9135619" cy="4976038"/>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2727" t="83707" r="11990" b="13191"/>
          <a:stretch>
            <a:fillRect/>
          </a:stretch>
        </p:blipFill>
        <p:spPr bwMode="auto">
          <a:xfrm>
            <a:off x="0" y="6018027"/>
            <a:ext cx="9156885" cy="265814"/>
          </a:xfrm>
          <a:prstGeom prst="rect">
            <a:avLst/>
          </a:prstGeom>
          <a:noFill/>
          <a:ln w="9525">
            <a:noFill/>
            <a:miter lim="800000"/>
            <a:headEnd/>
            <a:tailEnd/>
          </a:ln>
          <a:effectLst/>
        </p:spPr>
      </p:pic>
    </p:spTree>
  </p:cSld>
  <p:clrMapOvr>
    <a:masterClrMapping/>
  </p:clrMapOvr>
  <p:transition spd="med" advClick="0">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p:txBody>
          <a:bodyPr/>
          <a:lstStyle/>
          <a:p>
            <a:r>
              <a:rPr lang="en-US" sz="4800" dirty="0"/>
              <a:t>The Novice</a:t>
            </a:r>
            <a:endParaRPr lang="en-CA" sz="4800" dirty="0"/>
          </a:p>
        </p:txBody>
      </p:sp>
      <p:sp>
        <p:nvSpPr>
          <p:cNvPr id="25" name="Content Placeholder 24"/>
          <p:cNvSpPr>
            <a:spLocks noGrp="1"/>
          </p:cNvSpPr>
          <p:nvPr>
            <p:ph idx="1"/>
          </p:nvPr>
        </p:nvSpPr>
        <p:spPr>
          <a:xfrm>
            <a:off x="0" y="0"/>
            <a:ext cx="3009014" cy="3179135"/>
          </a:xfrm>
        </p:spPr>
        <p:txBody>
          <a:bodyPr/>
          <a:lstStyle/>
          <a:p>
            <a:r>
              <a:rPr lang="en-US" dirty="0"/>
              <a:t>Knowledge fragmented</a:t>
            </a:r>
          </a:p>
          <a:p>
            <a:r>
              <a:rPr lang="en-US" dirty="0"/>
              <a:t>Little context</a:t>
            </a:r>
          </a:p>
          <a:p>
            <a:endParaRPr lang="en-US" dirty="0"/>
          </a:p>
          <a:p>
            <a:endParaRPr lang="en-CA" dirty="0"/>
          </a:p>
        </p:txBody>
      </p:sp>
      <p:cxnSp>
        <p:nvCxnSpPr>
          <p:cNvPr id="9" name="Straight Connector 8"/>
          <p:cNvCxnSpPr>
            <a:stCxn id="6" idx="0"/>
          </p:cNvCxnSpPr>
          <p:nvPr/>
        </p:nvCxnSpPr>
        <p:spPr bwMode="auto">
          <a:xfrm flipV="1">
            <a:off x="1650671" y="3764478"/>
            <a:ext cx="486887" cy="415636"/>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1" name="Straight Connector 10"/>
          <p:cNvCxnSpPr>
            <a:stCxn id="8" idx="2"/>
            <a:endCxn id="7" idx="0"/>
          </p:cNvCxnSpPr>
          <p:nvPr/>
        </p:nvCxnSpPr>
        <p:spPr bwMode="auto">
          <a:xfrm>
            <a:off x="2802577" y="3847606"/>
            <a:ext cx="706582" cy="68876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29" name="Straight Connector 28"/>
          <p:cNvCxnSpPr>
            <a:stCxn id="17" idx="3"/>
            <a:endCxn id="21" idx="0"/>
          </p:cNvCxnSpPr>
          <p:nvPr/>
        </p:nvCxnSpPr>
        <p:spPr bwMode="auto">
          <a:xfrm>
            <a:off x="4290951" y="2420589"/>
            <a:ext cx="512619" cy="63730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5" name="Straight Connector 34"/>
          <p:cNvCxnSpPr>
            <a:stCxn id="15" idx="2"/>
            <a:endCxn id="20" idx="0"/>
          </p:cNvCxnSpPr>
          <p:nvPr/>
        </p:nvCxnSpPr>
        <p:spPr bwMode="auto">
          <a:xfrm>
            <a:off x="6594764" y="3297383"/>
            <a:ext cx="629392" cy="37605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2" name="Straight Connector 41"/>
          <p:cNvCxnSpPr>
            <a:stCxn id="19" idx="1"/>
          </p:cNvCxnSpPr>
          <p:nvPr/>
        </p:nvCxnSpPr>
        <p:spPr bwMode="auto">
          <a:xfrm flipH="1">
            <a:off x="5759533" y="5144983"/>
            <a:ext cx="302816" cy="21078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5" name="Straight Connector 44"/>
          <p:cNvCxnSpPr>
            <a:stCxn id="18" idx="2"/>
            <a:endCxn id="14" idx="0"/>
          </p:cNvCxnSpPr>
          <p:nvPr/>
        </p:nvCxnSpPr>
        <p:spPr bwMode="auto">
          <a:xfrm flipH="1">
            <a:off x="5046025" y="4841175"/>
            <a:ext cx="151407" cy="441367"/>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8" name="Straight Connector 47"/>
          <p:cNvCxnSpPr>
            <a:endCxn id="18" idx="0"/>
          </p:cNvCxnSpPr>
          <p:nvPr/>
        </p:nvCxnSpPr>
        <p:spPr bwMode="auto">
          <a:xfrm>
            <a:off x="4839196" y="3827818"/>
            <a:ext cx="358236" cy="265212"/>
          </a:xfrm>
          <a:prstGeom prst="line">
            <a:avLst/>
          </a:prstGeom>
          <a:solidFill>
            <a:schemeClr val="accent1"/>
          </a:solidFill>
          <a:ln w="76200" cap="flat" cmpd="sng" algn="ctr">
            <a:solidFill>
              <a:srgbClr val="FF0000"/>
            </a:solidFill>
            <a:prstDash val="solid"/>
            <a:round/>
            <a:headEnd type="none" w="med" len="med"/>
            <a:tailEnd type="none" w="med" len="med"/>
          </a:ln>
          <a:effectLst/>
        </p:spPr>
      </p:cxnSp>
      <p:grpSp>
        <p:nvGrpSpPr>
          <p:cNvPr id="3" name="Group 70"/>
          <p:cNvGrpSpPr/>
          <p:nvPr/>
        </p:nvGrpSpPr>
        <p:grpSpPr>
          <a:xfrm>
            <a:off x="973777" y="1537856"/>
            <a:ext cx="7057901" cy="4613562"/>
            <a:chOff x="973777" y="1537856"/>
            <a:chExt cx="7057901" cy="4613562"/>
          </a:xfrm>
        </p:grpSpPr>
        <p:sp>
          <p:nvSpPr>
            <p:cNvPr id="6" name="Rounded Rectangle 5"/>
            <p:cNvSpPr/>
            <p:nvPr/>
          </p:nvSpPr>
          <p:spPr bwMode="auto">
            <a:xfrm>
              <a:off x="973777" y="4180114"/>
              <a:ext cx="1353787" cy="7006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F </a:t>
              </a: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sym typeface="Symbol"/>
                </a:rPr>
                <a:t></a:t>
              </a: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motion</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Rounded Rectangle 6"/>
            <p:cNvSpPr/>
            <p:nvPr/>
          </p:nvSpPr>
          <p:spPr bwMode="auto">
            <a:xfrm>
              <a:off x="2755075" y="4536374"/>
              <a:ext cx="1508167" cy="734293"/>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Stronger wins</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Rounded Rectangle 7"/>
            <p:cNvSpPr/>
            <p:nvPr/>
          </p:nvSpPr>
          <p:spPr bwMode="auto">
            <a:xfrm>
              <a:off x="1995054" y="3099461"/>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R </a:t>
              </a: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sym typeface="Symbol"/>
                </a:rPr>
                <a:t>, motion </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4" name="Rounded Rectangle 13"/>
            <p:cNvSpPr/>
            <p:nvPr/>
          </p:nvSpPr>
          <p:spPr bwMode="auto">
            <a:xfrm>
              <a:off x="4132614" y="5282542"/>
              <a:ext cx="1826822" cy="868876"/>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More effort = more resistance</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5" name="Rounded Rectangle 14"/>
            <p:cNvSpPr/>
            <p:nvPr/>
          </p:nvSpPr>
          <p:spPr bwMode="auto">
            <a:xfrm>
              <a:off x="5684322" y="2549238"/>
              <a:ext cx="1820883"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Heavy things  resist</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6" name="Rounded Rectangle 15"/>
            <p:cNvSpPr/>
            <p:nvPr/>
          </p:nvSpPr>
          <p:spPr bwMode="auto">
            <a:xfrm>
              <a:off x="4411682" y="1537856"/>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Force spins</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7" name="Rounded Rectangle 16"/>
            <p:cNvSpPr/>
            <p:nvPr/>
          </p:nvSpPr>
          <p:spPr bwMode="auto">
            <a:xfrm>
              <a:off x="2675906" y="2046516"/>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Force</a:t>
              </a:r>
              <a:r>
                <a:rPr kumimoji="0" lang="en-US" b="1" i="0" u="none" strike="noStrike" cap="none" normalizeH="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deflects</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8" name="Rounded Rectangle 17"/>
            <p:cNvSpPr/>
            <p:nvPr/>
          </p:nvSpPr>
          <p:spPr bwMode="auto">
            <a:xfrm>
              <a:off x="4389909" y="4093030"/>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Change</a:t>
              </a:r>
              <a:r>
                <a:rPr kumimoji="0" lang="en-US" b="1" i="0" u="none" strike="noStrike" cap="none" normalizeH="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takes time</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9" name="Rounded Rectangle 18"/>
            <p:cNvSpPr/>
            <p:nvPr/>
          </p:nvSpPr>
          <p:spPr bwMode="auto">
            <a:xfrm>
              <a:off x="6062349" y="4720439"/>
              <a:ext cx="1822868" cy="849088"/>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Objects</a:t>
              </a:r>
              <a:r>
                <a:rPr kumimoji="0" lang="en-US" b="1" i="0" u="none" strike="noStrike" cap="none" normalizeH="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squish with force</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20" name="Rounded Rectangle 19"/>
            <p:cNvSpPr/>
            <p:nvPr/>
          </p:nvSpPr>
          <p:spPr bwMode="auto">
            <a:xfrm>
              <a:off x="6416633" y="3673435"/>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Opposites cancel</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21" name="Rounded Rectangle 20"/>
            <p:cNvSpPr/>
            <p:nvPr/>
          </p:nvSpPr>
          <p:spPr bwMode="auto">
            <a:xfrm>
              <a:off x="3996047" y="3057897"/>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Motion dies away</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pSp>
      <p:cxnSp>
        <p:nvCxnSpPr>
          <p:cNvPr id="88" name="Straight Connector 87"/>
          <p:cNvCxnSpPr>
            <a:stCxn id="16" idx="2"/>
            <a:endCxn id="21" idx="0"/>
          </p:cNvCxnSpPr>
          <p:nvPr/>
        </p:nvCxnSpPr>
        <p:spPr bwMode="auto">
          <a:xfrm flipH="1">
            <a:off x="4803570" y="2286001"/>
            <a:ext cx="415635" cy="771896"/>
          </a:xfrm>
          <a:prstGeom prst="line">
            <a:avLst/>
          </a:prstGeom>
          <a:solidFill>
            <a:schemeClr val="accent1"/>
          </a:solidFill>
          <a:ln w="76200" cap="flat" cmpd="sng" algn="ctr">
            <a:solidFill>
              <a:srgbClr val="FF0000"/>
            </a:solidFill>
            <a:prstDash val="solid"/>
            <a:round/>
            <a:headEnd type="none" w="med" len="med"/>
            <a:tailEnd type="none" w="med" len="med"/>
          </a:ln>
          <a:effectLst/>
        </p:spPr>
      </p:cxnSp>
      <p:pic>
        <p:nvPicPr>
          <p:cNvPr id="115716" name="Picture 4" descr="C:\Users\Chris\Documents\Presentations\McMaster Physics\pinky.gif"/>
          <p:cNvPicPr>
            <a:picLocks noChangeAspect="1" noChangeArrowheads="1"/>
          </p:cNvPicPr>
          <p:nvPr/>
        </p:nvPicPr>
        <p:blipFill>
          <a:blip r:embed="rId4" cstate="print"/>
          <a:srcRect/>
          <a:stretch>
            <a:fillRect/>
          </a:stretch>
        </p:blipFill>
        <p:spPr bwMode="auto">
          <a:xfrm>
            <a:off x="6776468" y="0"/>
            <a:ext cx="2367532" cy="2980706"/>
          </a:xfrm>
          <a:prstGeom prst="rect">
            <a:avLst/>
          </a:prstGeom>
          <a:noFill/>
        </p:spPr>
      </p:pic>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fade">
                                      <p:cBhvr>
                                        <p:cTn id="1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Image result"/>
          <p:cNvPicPr>
            <a:picLocks noChangeAspect="1" noChangeArrowheads="1"/>
          </p:cNvPicPr>
          <p:nvPr/>
        </p:nvPicPr>
        <p:blipFill>
          <a:blip r:embed="rId3" cstate="print"/>
          <a:srcRect/>
          <a:stretch>
            <a:fillRect/>
          </a:stretch>
        </p:blipFill>
        <p:spPr bwMode="auto">
          <a:xfrm>
            <a:off x="0" y="188977"/>
            <a:ext cx="9144000" cy="6669024"/>
          </a:xfrm>
          <a:prstGeom prst="rect">
            <a:avLst/>
          </a:prstGeom>
          <a:noFill/>
        </p:spPr>
      </p:pic>
      <p:sp>
        <p:nvSpPr>
          <p:cNvPr id="2" name="Title 1"/>
          <p:cNvSpPr>
            <a:spLocks noGrp="1"/>
          </p:cNvSpPr>
          <p:nvPr>
            <p:ph type="title"/>
          </p:nvPr>
        </p:nvSpPr>
        <p:spPr/>
        <p:txBody>
          <a:bodyPr/>
          <a:lstStyle/>
          <a:p>
            <a:r>
              <a:rPr lang="en-US" dirty="0"/>
              <a:t>Sobriety of Empiricism</a:t>
            </a:r>
            <a:endParaRPr lang="en-CA" dirty="0"/>
          </a:p>
        </p:txBody>
      </p:sp>
    </p:spTree>
  </p:cSld>
  <p:clrMapOvr>
    <a:masterClrMapping/>
  </p:clrMapOvr>
  <p:transition spd="med" advClick="0">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p:txBody>
          <a:bodyPr/>
          <a:lstStyle/>
          <a:p>
            <a:r>
              <a:rPr lang="en-US" sz="5400" dirty="0"/>
              <a:t>The Expert</a:t>
            </a:r>
            <a:endParaRPr lang="en-CA" sz="5400" dirty="0"/>
          </a:p>
        </p:txBody>
      </p:sp>
      <p:sp>
        <p:nvSpPr>
          <p:cNvPr id="36" name="Content Placeholder 35"/>
          <p:cNvSpPr>
            <a:spLocks noGrp="1"/>
          </p:cNvSpPr>
          <p:nvPr>
            <p:ph idx="1"/>
          </p:nvPr>
        </p:nvSpPr>
        <p:spPr>
          <a:xfrm>
            <a:off x="6485860" y="1"/>
            <a:ext cx="2658140" cy="2147776"/>
          </a:xfrm>
        </p:spPr>
        <p:txBody>
          <a:bodyPr/>
          <a:lstStyle/>
          <a:p>
            <a:r>
              <a:rPr lang="en-US" sz="2800" dirty="0"/>
              <a:t>Rich connections</a:t>
            </a:r>
          </a:p>
          <a:p>
            <a:r>
              <a:rPr lang="en-US" sz="2800" dirty="0"/>
              <a:t>Highly contextual</a:t>
            </a:r>
            <a:endParaRPr lang="en-CA" sz="2800" dirty="0"/>
          </a:p>
        </p:txBody>
      </p:sp>
      <p:cxnSp>
        <p:nvCxnSpPr>
          <p:cNvPr id="9" name="Straight Connector 8"/>
          <p:cNvCxnSpPr>
            <a:stCxn id="6" idx="0"/>
          </p:cNvCxnSpPr>
          <p:nvPr/>
        </p:nvCxnSpPr>
        <p:spPr bwMode="auto">
          <a:xfrm flipV="1">
            <a:off x="1650671" y="3764478"/>
            <a:ext cx="486887" cy="415636"/>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0" name="Straight Connector 9"/>
          <p:cNvCxnSpPr>
            <a:stCxn id="6" idx="3"/>
            <a:endCxn id="7" idx="1"/>
          </p:cNvCxnSpPr>
          <p:nvPr/>
        </p:nvCxnSpPr>
        <p:spPr bwMode="auto">
          <a:xfrm>
            <a:off x="2327564" y="4530437"/>
            <a:ext cx="427511" cy="373084"/>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1" name="Straight Connector 10"/>
          <p:cNvCxnSpPr>
            <a:stCxn id="8" idx="2"/>
            <a:endCxn id="7" idx="0"/>
          </p:cNvCxnSpPr>
          <p:nvPr/>
        </p:nvCxnSpPr>
        <p:spPr bwMode="auto">
          <a:xfrm>
            <a:off x="2802577" y="3847606"/>
            <a:ext cx="706582" cy="68876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22" name="Straight Connector 21"/>
          <p:cNvCxnSpPr>
            <a:endCxn id="17" idx="2"/>
          </p:cNvCxnSpPr>
          <p:nvPr/>
        </p:nvCxnSpPr>
        <p:spPr bwMode="auto">
          <a:xfrm flipV="1">
            <a:off x="2818410" y="2794661"/>
            <a:ext cx="665019" cy="314695"/>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29" name="Straight Connector 28"/>
          <p:cNvCxnSpPr>
            <a:stCxn id="17" idx="3"/>
            <a:endCxn id="21" idx="0"/>
          </p:cNvCxnSpPr>
          <p:nvPr/>
        </p:nvCxnSpPr>
        <p:spPr bwMode="auto">
          <a:xfrm>
            <a:off x="4290951" y="2420589"/>
            <a:ext cx="512619" cy="637308"/>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32" name="Straight Connector 31"/>
          <p:cNvCxnSpPr>
            <a:stCxn id="16" idx="3"/>
            <a:endCxn id="15" idx="0"/>
          </p:cNvCxnSpPr>
          <p:nvPr/>
        </p:nvCxnSpPr>
        <p:spPr bwMode="auto">
          <a:xfrm>
            <a:off x="6026727" y="1911929"/>
            <a:ext cx="568037" cy="637309"/>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5" name="Straight Connector 34"/>
          <p:cNvCxnSpPr>
            <a:stCxn id="15" idx="2"/>
            <a:endCxn id="20" idx="0"/>
          </p:cNvCxnSpPr>
          <p:nvPr/>
        </p:nvCxnSpPr>
        <p:spPr bwMode="auto">
          <a:xfrm>
            <a:off x="6594764" y="3297383"/>
            <a:ext cx="629392" cy="37605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9" name="Straight Connector 38"/>
          <p:cNvCxnSpPr>
            <a:stCxn id="20" idx="2"/>
            <a:endCxn id="19" idx="0"/>
          </p:cNvCxnSpPr>
          <p:nvPr/>
        </p:nvCxnSpPr>
        <p:spPr bwMode="auto">
          <a:xfrm flipH="1">
            <a:off x="6973783" y="4421580"/>
            <a:ext cx="250373" cy="298859"/>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2" name="Straight Connector 41"/>
          <p:cNvCxnSpPr>
            <a:stCxn id="19" idx="1"/>
          </p:cNvCxnSpPr>
          <p:nvPr/>
        </p:nvCxnSpPr>
        <p:spPr bwMode="auto">
          <a:xfrm flipH="1">
            <a:off x="5759533" y="5144983"/>
            <a:ext cx="302816" cy="21078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5" name="Straight Connector 44"/>
          <p:cNvCxnSpPr>
            <a:stCxn id="18" idx="2"/>
            <a:endCxn id="14" idx="0"/>
          </p:cNvCxnSpPr>
          <p:nvPr/>
        </p:nvCxnSpPr>
        <p:spPr bwMode="auto">
          <a:xfrm flipH="1">
            <a:off x="5046025" y="4841175"/>
            <a:ext cx="151407" cy="441367"/>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8" name="Straight Connector 47"/>
          <p:cNvCxnSpPr>
            <a:endCxn id="18" idx="0"/>
          </p:cNvCxnSpPr>
          <p:nvPr/>
        </p:nvCxnSpPr>
        <p:spPr bwMode="auto">
          <a:xfrm>
            <a:off x="4839196" y="3827818"/>
            <a:ext cx="358236" cy="265212"/>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50" name="Straight Connector 49"/>
          <p:cNvCxnSpPr/>
          <p:nvPr/>
        </p:nvCxnSpPr>
        <p:spPr bwMode="auto">
          <a:xfrm flipV="1">
            <a:off x="5642759" y="3241964"/>
            <a:ext cx="176150" cy="190013"/>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52" name="Straight Connector 51"/>
          <p:cNvCxnSpPr>
            <a:stCxn id="18" idx="3"/>
            <a:endCxn id="20" idx="1"/>
          </p:cNvCxnSpPr>
          <p:nvPr/>
        </p:nvCxnSpPr>
        <p:spPr bwMode="auto">
          <a:xfrm flipV="1">
            <a:off x="6004954" y="4047508"/>
            <a:ext cx="411679" cy="419595"/>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5" name="Straight Connector 54"/>
          <p:cNvCxnSpPr>
            <a:stCxn id="19" idx="1"/>
            <a:endCxn id="6" idx="3"/>
          </p:cNvCxnSpPr>
          <p:nvPr/>
        </p:nvCxnSpPr>
        <p:spPr bwMode="auto">
          <a:xfrm flipH="1" flipV="1">
            <a:off x="2327564" y="4530437"/>
            <a:ext cx="3734785" cy="614546"/>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8" name="Straight Connector 57"/>
          <p:cNvCxnSpPr>
            <a:stCxn id="19" idx="1"/>
            <a:endCxn id="17" idx="2"/>
          </p:cNvCxnSpPr>
          <p:nvPr/>
        </p:nvCxnSpPr>
        <p:spPr bwMode="auto">
          <a:xfrm flipH="1" flipV="1">
            <a:off x="3483429" y="2794661"/>
            <a:ext cx="2578920" cy="235032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1" name="Straight Connector 60"/>
          <p:cNvCxnSpPr>
            <a:stCxn id="20" idx="1"/>
            <a:endCxn id="16" idx="2"/>
          </p:cNvCxnSpPr>
          <p:nvPr/>
        </p:nvCxnSpPr>
        <p:spPr bwMode="auto">
          <a:xfrm flipH="1" flipV="1">
            <a:off x="5219205" y="2286001"/>
            <a:ext cx="1197428" cy="1761507"/>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4" name="Straight Connector 63"/>
          <p:cNvCxnSpPr>
            <a:stCxn id="21" idx="1"/>
            <a:endCxn id="7" idx="0"/>
          </p:cNvCxnSpPr>
          <p:nvPr/>
        </p:nvCxnSpPr>
        <p:spPr bwMode="auto">
          <a:xfrm flipH="1">
            <a:off x="3509159" y="3431970"/>
            <a:ext cx="486888" cy="1104404"/>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67" name="Straight Connector 66"/>
          <p:cNvCxnSpPr>
            <a:stCxn id="21" idx="3"/>
            <a:endCxn id="19" idx="0"/>
          </p:cNvCxnSpPr>
          <p:nvPr/>
        </p:nvCxnSpPr>
        <p:spPr bwMode="auto">
          <a:xfrm>
            <a:off x="5611092" y="3431970"/>
            <a:ext cx="1362691" cy="1288469"/>
          </a:xfrm>
          <a:prstGeom prst="line">
            <a:avLst/>
          </a:prstGeom>
          <a:solidFill>
            <a:schemeClr val="accent1"/>
          </a:solidFill>
          <a:ln w="9525" cap="flat" cmpd="sng" algn="ctr">
            <a:solidFill>
              <a:srgbClr val="FF0000"/>
            </a:solidFill>
            <a:prstDash val="solid"/>
            <a:round/>
            <a:headEnd type="none" w="med" len="med"/>
            <a:tailEnd type="none" w="med" len="med"/>
          </a:ln>
          <a:effectLst/>
        </p:spPr>
      </p:cxnSp>
      <p:grpSp>
        <p:nvGrpSpPr>
          <p:cNvPr id="3" name="Group 70"/>
          <p:cNvGrpSpPr/>
          <p:nvPr/>
        </p:nvGrpSpPr>
        <p:grpSpPr>
          <a:xfrm>
            <a:off x="973777" y="1537856"/>
            <a:ext cx="7057901" cy="4613562"/>
            <a:chOff x="973777" y="1537856"/>
            <a:chExt cx="7057901" cy="4613562"/>
          </a:xfrm>
        </p:grpSpPr>
        <p:sp>
          <p:nvSpPr>
            <p:cNvPr id="6" name="Rounded Rectangle 5"/>
            <p:cNvSpPr/>
            <p:nvPr/>
          </p:nvSpPr>
          <p:spPr bwMode="auto">
            <a:xfrm>
              <a:off x="973777" y="4180114"/>
              <a:ext cx="1353787" cy="7006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F </a:t>
              </a: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sym typeface="Symbol"/>
                </a:rPr>
                <a:t></a:t>
              </a: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motion</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Rounded Rectangle 6"/>
            <p:cNvSpPr/>
            <p:nvPr/>
          </p:nvSpPr>
          <p:spPr bwMode="auto">
            <a:xfrm>
              <a:off x="2755075" y="4536374"/>
              <a:ext cx="1508167" cy="734293"/>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Stronger wins</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Rounded Rectangle 7"/>
            <p:cNvSpPr/>
            <p:nvPr/>
          </p:nvSpPr>
          <p:spPr bwMode="auto">
            <a:xfrm>
              <a:off x="1995054" y="3099461"/>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R </a:t>
              </a: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sym typeface="Symbol"/>
                </a:rPr>
                <a:t>, motion </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4" name="Rounded Rectangle 13"/>
            <p:cNvSpPr/>
            <p:nvPr/>
          </p:nvSpPr>
          <p:spPr bwMode="auto">
            <a:xfrm>
              <a:off x="4132614" y="5282542"/>
              <a:ext cx="1826822" cy="868876"/>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More effort = more resistance</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5" name="Rounded Rectangle 14"/>
            <p:cNvSpPr/>
            <p:nvPr/>
          </p:nvSpPr>
          <p:spPr bwMode="auto">
            <a:xfrm>
              <a:off x="5684322" y="2549238"/>
              <a:ext cx="1820883"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Heavy things  resist</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6" name="Rounded Rectangle 15"/>
            <p:cNvSpPr/>
            <p:nvPr/>
          </p:nvSpPr>
          <p:spPr bwMode="auto">
            <a:xfrm>
              <a:off x="4411682" y="1537856"/>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Force spins</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7" name="Rounded Rectangle 16"/>
            <p:cNvSpPr/>
            <p:nvPr/>
          </p:nvSpPr>
          <p:spPr bwMode="auto">
            <a:xfrm>
              <a:off x="2675906" y="2046516"/>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Force</a:t>
              </a:r>
              <a:r>
                <a:rPr kumimoji="0" lang="en-US" b="1" i="0" u="none" strike="noStrike" cap="none" normalizeH="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deflects</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8" name="Rounded Rectangle 17"/>
            <p:cNvSpPr/>
            <p:nvPr/>
          </p:nvSpPr>
          <p:spPr bwMode="auto">
            <a:xfrm>
              <a:off x="4389909" y="4093030"/>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Change</a:t>
              </a:r>
              <a:r>
                <a:rPr kumimoji="0" lang="en-US" b="1" i="0" u="none" strike="noStrike" cap="none" normalizeH="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takes time</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9" name="Rounded Rectangle 18"/>
            <p:cNvSpPr/>
            <p:nvPr/>
          </p:nvSpPr>
          <p:spPr bwMode="auto">
            <a:xfrm>
              <a:off x="6062349" y="4720439"/>
              <a:ext cx="1822868" cy="849088"/>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Objects</a:t>
              </a:r>
              <a:r>
                <a:rPr kumimoji="0" lang="en-US" b="1" i="0" u="none" strike="noStrike" cap="none" normalizeH="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squish with force</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20" name="Rounded Rectangle 19"/>
            <p:cNvSpPr/>
            <p:nvPr/>
          </p:nvSpPr>
          <p:spPr bwMode="auto">
            <a:xfrm>
              <a:off x="6416633" y="3673435"/>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Opposites cancel</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21" name="Rounded Rectangle 20"/>
            <p:cNvSpPr/>
            <p:nvPr/>
          </p:nvSpPr>
          <p:spPr bwMode="auto">
            <a:xfrm>
              <a:off x="3996047" y="3057897"/>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Motion dies away</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pSp>
      <p:cxnSp>
        <p:nvCxnSpPr>
          <p:cNvPr id="88" name="Straight Connector 87"/>
          <p:cNvCxnSpPr>
            <a:stCxn id="16" idx="2"/>
            <a:endCxn id="21" idx="0"/>
          </p:cNvCxnSpPr>
          <p:nvPr/>
        </p:nvCxnSpPr>
        <p:spPr bwMode="auto">
          <a:xfrm flipH="1">
            <a:off x="4803570" y="2286001"/>
            <a:ext cx="415635" cy="771896"/>
          </a:xfrm>
          <a:prstGeom prst="line">
            <a:avLst/>
          </a:prstGeom>
          <a:solidFill>
            <a:schemeClr val="accent1"/>
          </a:solidFill>
          <a:ln w="9525" cap="flat" cmpd="sng" algn="ctr">
            <a:solidFill>
              <a:srgbClr val="FF0000"/>
            </a:solidFill>
            <a:prstDash val="solid"/>
            <a:round/>
            <a:headEnd type="none" w="med" len="med"/>
            <a:tailEnd type="none" w="med" len="med"/>
          </a:ln>
          <a:effectLst/>
        </p:spPr>
      </p:cxnSp>
      <p:pic>
        <p:nvPicPr>
          <p:cNvPr id="116738" name="Picture 2" descr="C:\Users\Chris\Documents\Presentations\McMaster Physics\brain.gif"/>
          <p:cNvPicPr>
            <a:picLocks noChangeAspect="1" noChangeArrowheads="1"/>
          </p:cNvPicPr>
          <p:nvPr/>
        </p:nvPicPr>
        <p:blipFill>
          <a:blip r:embed="rId4" cstate="print"/>
          <a:srcRect l="894"/>
          <a:stretch>
            <a:fillRect/>
          </a:stretch>
        </p:blipFill>
        <p:spPr bwMode="auto">
          <a:xfrm>
            <a:off x="0" y="-1"/>
            <a:ext cx="2303813" cy="3476663"/>
          </a:xfrm>
          <a:prstGeom prst="rect">
            <a:avLst/>
          </a:prstGeom>
          <a:noFill/>
        </p:spPr>
      </p:pic>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fade">
                                      <p:cBhvr>
                                        <p:cTn id="12"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Chris\Documents\Presentations\McMaster Physics\pinky.gif"/>
          <p:cNvPicPr>
            <a:picLocks noChangeAspect="1" noChangeArrowheads="1"/>
          </p:cNvPicPr>
          <p:nvPr/>
        </p:nvPicPr>
        <p:blipFill>
          <a:blip r:embed="rId3" cstate="print"/>
          <a:srcRect/>
          <a:stretch>
            <a:fillRect/>
          </a:stretch>
        </p:blipFill>
        <p:spPr bwMode="auto">
          <a:xfrm>
            <a:off x="-1" y="1365661"/>
            <a:ext cx="3811980" cy="4799255"/>
          </a:xfrm>
          <a:prstGeom prst="rect">
            <a:avLst/>
          </a:prstGeom>
          <a:noFill/>
        </p:spPr>
      </p:pic>
      <p:grpSp>
        <p:nvGrpSpPr>
          <p:cNvPr id="12" name="Group 11"/>
          <p:cNvGrpSpPr/>
          <p:nvPr/>
        </p:nvGrpSpPr>
        <p:grpSpPr>
          <a:xfrm>
            <a:off x="3200400" y="1175656"/>
            <a:ext cx="6157351" cy="5197073"/>
            <a:chOff x="3200400" y="1175656"/>
            <a:chExt cx="6157351" cy="5197073"/>
          </a:xfrm>
        </p:grpSpPr>
        <p:pic>
          <p:nvPicPr>
            <p:cNvPr id="11" name="Picture 2" descr="C:\Users\Chris\Documents\Presentations\McMaster Physics\brain.gif"/>
            <p:cNvPicPr>
              <a:picLocks noChangeAspect="1" noChangeArrowheads="1"/>
            </p:cNvPicPr>
            <p:nvPr/>
          </p:nvPicPr>
          <p:blipFill>
            <a:blip r:embed="rId4" cstate="print"/>
            <a:srcRect l="894"/>
            <a:stretch>
              <a:fillRect/>
            </a:stretch>
          </p:blipFill>
          <p:spPr bwMode="auto">
            <a:xfrm>
              <a:off x="5913907" y="1175656"/>
              <a:ext cx="3443844" cy="5197073"/>
            </a:xfrm>
            <a:prstGeom prst="rect">
              <a:avLst/>
            </a:prstGeom>
            <a:noFill/>
          </p:spPr>
        </p:pic>
        <p:cxnSp>
          <p:nvCxnSpPr>
            <p:cNvPr id="8" name="Straight Arrow Connector 7"/>
            <p:cNvCxnSpPr/>
            <p:nvPr/>
          </p:nvCxnSpPr>
          <p:spPr bwMode="auto">
            <a:xfrm>
              <a:off x="3200400" y="3048000"/>
              <a:ext cx="2895600" cy="1588"/>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grpSp>
      <p:sp>
        <p:nvSpPr>
          <p:cNvPr id="2" name="Title 1"/>
          <p:cNvSpPr>
            <a:spLocks noGrp="1"/>
          </p:cNvSpPr>
          <p:nvPr>
            <p:ph type="title"/>
          </p:nvPr>
        </p:nvSpPr>
        <p:spPr/>
        <p:txBody>
          <a:bodyPr/>
          <a:lstStyle/>
          <a:p>
            <a:r>
              <a:rPr lang="en-US" sz="6000" dirty="0"/>
              <a:t>Educational Goal</a:t>
            </a:r>
            <a:endParaRPr lang="en-CA" sz="6000" dirty="0"/>
          </a:p>
        </p:txBody>
      </p:sp>
      <p:pic>
        <p:nvPicPr>
          <p:cNvPr id="25602" name="Picture 2" descr="http://media-cache-ak0.pinimg.com/736x/74/03/a3/7403a3bff32fef7e5f25ff6e1680b2aa.jpg"/>
          <p:cNvPicPr>
            <a:picLocks noChangeAspect="1" noChangeArrowheads="1"/>
          </p:cNvPicPr>
          <p:nvPr/>
        </p:nvPicPr>
        <p:blipFill>
          <a:blip r:embed="rId5" cstate="print"/>
          <a:srcRect l="13167" t="3250" r="15833" b="15904"/>
          <a:stretch>
            <a:fillRect/>
          </a:stretch>
        </p:blipFill>
        <p:spPr bwMode="auto">
          <a:xfrm>
            <a:off x="2912670" y="3210675"/>
            <a:ext cx="3203122" cy="3647326"/>
          </a:xfrm>
          <a:prstGeom prst="rect">
            <a:avLst/>
          </a:prstGeom>
          <a:noFill/>
        </p:spPr>
      </p:pic>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02"/>
                                        </p:tgtEl>
                                        <p:attrNameLst>
                                          <p:attrName>style.visibility</p:attrName>
                                        </p:attrNameLst>
                                      </p:cBhvr>
                                      <p:to>
                                        <p:strVal val="visible"/>
                                      </p:to>
                                    </p:set>
                                    <p:animEffect transition="in" filter="fade">
                                      <p:cBhvr>
                                        <p:cTn id="12"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10362"/>
            <a:ext cx="9144000" cy="1143000"/>
          </a:xfrm>
        </p:spPr>
        <p:txBody>
          <a:bodyPr/>
          <a:lstStyle/>
          <a:p>
            <a:r>
              <a:rPr lang="en-US" sz="3400" dirty="0"/>
              <a:t>Goal of Instruction: Rewire Student Brains</a:t>
            </a:r>
            <a:endParaRPr lang="en-CA" sz="3400" dirty="0"/>
          </a:p>
        </p:txBody>
      </p:sp>
      <p:cxnSp>
        <p:nvCxnSpPr>
          <p:cNvPr id="9" name="Straight Connector 8"/>
          <p:cNvCxnSpPr>
            <a:stCxn id="6" idx="0"/>
          </p:cNvCxnSpPr>
          <p:nvPr/>
        </p:nvCxnSpPr>
        <p:spPr bwMode="auto">
          <a:xfrm flipV="1">
            <a:off x="1650671" y="3764478"/>
            <a:ext cx="486887" cy="415636"/>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0" name="Straight Connector 9"/>
          <p:cNvCxnSpPr>
            <a:stCxn id="6" idx="3"/>
            <a:endCxn id="7" idx="1"/>
          </p:cNvCxnSpPr>
          <p:nvPr/>
        </p:nvCxnSpPr>
        <p:spPr bwMode="auto">
          <a:xfrm>
            <a:off x="2327564" y="4530437"/>
            <a:ext cx="427511" cy="373084"/>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1" name="Straight Connector 10"/>
          <p:cNvCxnSpPr>
            <a:stCxn id="8" idx="2"/>
            <a:endCxn id="7" idx="0"/>
          </p:cNvCxnSpPr>
          <p:nvPr/>
        </p:nvCxnSpPr>
        <p:spPr bwMode="auto">
          <a:xfrm>
            <a:off x="2802577" y="3847606"/>
            <a:ext cx="706582" cy="68876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22" name="Straight Connector 21"/>
          <p:cNvCxnSpPr>
            <a:endCxn id="17" idx="2"/>
          </p:cNvCxnSpPr>
          <p:nvPr/>
        </p:nvCxnSpPr>
        <p:spPr bwMode="auto">
          <a:xfrm flipV="1">
            <a:off x="2818410" y="2794661"/>
            <a:ext cx="665019" cy="314695"/>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29" name="Straight Connector 28"/>
          <p:cNvCxnSpPr>
            <a:stCxn id="17" idx="3"/>
            <a:endCxn id="21" idx="0"/>
          </p:cNvCxnSpPr>
          <p:nvPr/>
        </p:nvCxnSpPr>
        <p:spPr bwMode="auto">
          <a:xfrm>
            <a:off x="4290951" y="2420589"/>
            <a:ext cx="512619" cy="63730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2" name="Straight Connector 31"/>
          <p:cNvCxnSpPr>
            <a:stCxn id="16" idx="3"/>
            <a:endCxn id="15" idx="0"/>
          </p:cNvCxnSpPr>
          <p:nvPr/>
        </p:nvCxnSpPr>
        <p:spPr bwMode="auto">
          <a:xfrm>
            <a:off x="6026727" y="1911929"/>
            <a:ext cx="568037" cy="637309"/>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5" name="Straight Connector 34"/>
          <p:cNvCxnSpPr>
            <a:stCxn id="15" idx="2"/>
            <a:endCxn id="20" idx="0"/>
          </p:cNvCxnSpPr>
          <p:nvPr/>
        </p:nvCxnSpPr>
        <p:spPr bwMode="auto">
          <a:xfrm>
            <a:off x="6594764" y="3297383"/>
            <a:ext cx="629392" cy="37605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9" name="Straight Connector 38"/>
          <p:cNvCxnSpPr>
            <a:stCxn id="20" idx="2"/>
            <a:endCxn id="19" idx="0"/>
          </p:cNvCxnSpPr>
          <p:nvPr/>
        </p:nvCxnSpPr>
        <p:spPr bwMode="auto">
          <a:xfrm flipH="1">
            <a:off x="6973783" y="4421580"/>
            <a:ext cx="250373" cy="298859"/>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2" name="Straight Connector 41"/>
          <p:cNvCxnSpPr>
            <a:stCxn id="19" idx="1"/>
          </p:cNvCxnSpPr>
          <p:nvPr/>
        </p:nvCxnSpPr>
        <p:spPr bwMode="auto">
          <a:xfrm flipH="1">
            <a:off x="5759533" y="5144983"/>
            <a:ext cx="302816" cy="21078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5" name="Straight Connector 44"/>
          <p:cNvCxnSpPr>
            <a:stCxn id="18" idx="2"/>
            <a:endCxn id="14" idx="0"/>
          </p:cNvCxnSpPr>
          <p:nvPr/>
        </p:nvCxnSpPr>
        <p:spPr bwMode="auto">
          <a:xfrm flipH="1">
            <a:off x="5046025" y="4841175"/>
            <a:ext cx="151407" cy="441367"/>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8" name="Straight Connector 47"/>
          <p:cNvCxnSpPr>
            <a:endCxn id="18" idx="0"/>
          </p:cNvCxnSpPr>
          <p:nvPr/>
        </p:nvCxnSpPr>
        <p:spPr bwMode="auto">
          <a:xfrm>
            <a:off x="4839196" y="3827818"/>
            <a:ext cx="358236" cy="26521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0" name="Straight Connector 49"/>
          <p:cNvCxnSpPr/>
          <p:nvPr/>
        </p:nvCxnSpPr>
        <p:spPr bwMode="auto">
          <a:xfrm flipV="1">
            <a:off x="5642759" y="3241964"/>
            <a:ext cx="176150" cy="190013"/>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2" name="Straight Connector 51"/>
          <p:cNvCxnSpPr>
            <a:stCxn id="18" idx="3"/>
            <a:endCxn id="20" idx="1"/>
          </p:cNvCxnSpPr>
          <p:nvPr/>
        </p:nvCxnSpPr>
        <p:spPr bwMode="auto">
          <a:xfrm flipV="1">
            <a:off x="6004954" y="4047508"/>
            <a:ext cx="411679" cy="419595"/>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5" name="Straight Connector 54"/>
          <p:cNvCxnSpPr>
            <a:stCxn id="19" idx="1"/>
            <a:endCxn id="6" idx="3"/>
          </p:cNvCxnSpPr>
          <p:nvPr/>
        </p:nvCxnSpPr>
        <p:spPr bwMode="auto">
          <a:xfrm flipH="1" flipV="1">
            <a:off x="2327564" y="4530437"/>
            <a:ext cx="3734785" cy="614546"/>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8" name="Straight Connector 57"/>
          <p:cNvCxnSpPr>
            <a:stCxn id="19" idx="1"/>
            <a:endCxn id="17" idx="2"/>
          </p:cNvCxnSpPr>
          <p:nvPr/>
        </p:nvCxnSpPr>
        <p:spPr bwMode="auto">
          <a:xfrm flipH="1" flipV="1">
            <a:off x="3483429" y="2794661"/>
            <a:ext cx="2578920" cy="235032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1" name="Straight Connector 60"/>
          <p:cNvCxnSpPr>
            <a:stCxn id="20" idx="1"/>
            <a:endCxn id="16" idx="2"/>
          </p:cNvCxnSpPr>
          <p:nvPr/>
        </p:nvCxnSpPr>
        <p:spPr bwMode="auto">
          <a:xfrm flipH="1" flipV="1">
            <a:off x="5219205" y="2286001"/>
            <a:ext cx="1197428" cy="1761507"/>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4" name="Straight Connector 63"/>
          <p:cNvCxnSpPr>
            <a:stCxn id="21" idx="1"/>
            <a:endCxn id="7" idx="0"/>
          </p:cNvCxnSpPr>
          <p:nvPr/>
        </p:nvCxnSpPr>
        <p:spPr bwMode="auto">
          <a:xfrm flipH="1">
            <a:off x="3509159" y="3431970"/>
            <a:ext cx="486888" cy="1104404"/>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7" name="Straight Connector 66"/>
          <p:cNvCxnSpPr>
            <a:stCxn id="21" idx="3"/>
            <a:endCxn id="19" idx="0"/>
          </p:cNvCxnSpPr>
          <p:nvPr/>
        </p:nvCxnSpPr>
        <p:spPr bwMode="auto">
          <a:xfrm>
            <a:off x="5611092" y="3431970"/>
            <a:ext cx="1362691" cy="1288469"/>
          </a:xfrm>
          <a:prstGeom prst="line">
            <a:avLst/>
          </a:prstGeom>
          <a:solidFill>
            <a:schemeClr val="accent1"/>
          </a:solidFill>
          <a:ln w="76200" cap="flat" cmpd="sng" algn="ctr">
            <a:solidFill>
              <a:srgbClr val="FF0000"/>
            </a:solidFill>
            <a:prstDash val="solid"/>
            <a:round/>
            <a:headEnd type="none" w="med" len="med"/>
            <a:tailEnd type="none" w="med" len="med"/>
          </a:ln>
          <a:effectLst/>
        </p:spPr>
      </p:cxnSp>
      <p:grpSp>
        <p:nvGrpSpPr>
          <p:cNvPr id="3" name="Group 70"/>
          <p:cNvGrpSpPr/>
          <p:nvPr/>
        </p:nvGrpSpPr>
        <p:grpSpPr>
          <a:xfrm>
            <a:off x="973777" y="1537856"/>
            <a:ext cx="7057901" cy="4613562"/>
            <a:chOff x="973777" y="1537856"/>
            <a:chExt cx="7057901" cy="4613562"/>
          </a:xfrm>
        </p:grpSpPr>
        <p:sp>
          <p:nvSpPr>
            <p:cNvPr id="6" name="Rounded Rectangle 5"/>
            <p:cNvSpPr/>
            <p:nvPr/>
          </p:nvSpPr>
          <p:spPr bwMode="auto">
            <a:xfrm>
              <a:off x="973777" y="4180114"/>
              <a:ext cx="1353787" cy="7006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F </a:t>
              </a: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sym typeface="Symbol"/>
                </a:rPr>
                <a:t></a:t>
              </a: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motion</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Rounded Rectangle 6"/>
            <p:cNvSpPr/>
            <p:nvPr/>
          </p:nvSpPr>
          <p:spPr bwMode="auto">
            <a:xfrm>
              <a:off x="2755075" y="4536374"/>
              <a:ext cx="1508167" cy="734293"/>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Stronger wins</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Rounded Rectangle 7"/>
            <p:cNvSpPr/>
            <p:nvPr/>
          </p:nvSpPr>
          <p:spPr bwMode="auto">
            <a:xfrm>
              <a:off x="1995054" y="3099461"/>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R </a:t>
              </a: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sym typeface="Symbol"/>
                </a:rPr>
                <a:t>, motion </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4" name="Rounded Rectangle 13"/>
            <p:cNvSpPr/>
            <p:nvPr/>
          </p:nvSpPr>
          <p:spPr bwMode="auto">
            <a:xfrm>
              <a:off x="4132614" y="5282542"/>
              <a:ext cx="1826822" cy="868876"/>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More effort = more resistance</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5" name="Rounded Rectangle 14"/>
            <p:cNvSpPr/>
            <p:nvPr/>
          </p:nvSpPr>
          <p:spPr bwMode="auto">
            <a:xfrm>
              <a:off x="5684322" y="2549238"/>
              <a:ext cx="1820883"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Heavy things  resist</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7" name="Rounded Rectangle 16"/>
            <p:cNvSpPr/>
            <p:nvPr/>
          </p:nvSpPr>
          <p:spPr bwMode="auto">
            <a:xfrm>
              <a:off x="2675906" y="2046516"/>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Force</a:t>
              </a:r>
              <a:r>
                <a:rPr kumimoji="0" lang="en-US" b="1" i="0" u="none" strike="noStrike" cap="none" normalizeH="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deflects</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8" name="Rounded Rectangle 17"/>
            <p:cNvSpPr/>
            <p:nvPr/>
          </p:nvSpPr>
          <p:spPr bwMode="auto">
            <a:xfrm>
              <a:off x="4389909" y="4093030"/>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Change</a:t>
              </a:r>
              <a:r>
                <a:rPr kumimoji="0" lang="en-US" b="1" i="0" u="none" strike="noStrike" cap="none" normalizeH="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takes time</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9" name="Rounded Rectangle 18"/>
            <p:cNvSpPr/>
            <p:nvPr/>
          </p:nvSpPr>
          <p:spPr bwMode="auto">
            <a:xfrm>
              <a:off x="6062349" y="4720439"/>
              <a:ext cx="1822868" cy="849088"/>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Objects</a:t>
              </a:r>
              <a:r>
                <a:rPr kumimoji="0" lang="en-US" b="1" i="0" u="none" strike="noStrike" cap="none" normalizeH="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 squish with force</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20" name="Rounded Rectangle 19"/>
            <p:cNvSpPr/>
            <p:nvPr/>
          </p:nvSpPr>
          <p:spPr bwMode="auto">
            <a:xfrm>
              <a:off x="6416633" y="3673435"/>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Opposites cancel</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21" name="Rounded Rectangle 20"/>
            <p:cNvSpPr/>
            <p:nvPr/>
          </p:nvSpPr>
          <p:spPr bwMode="auto">
            <a:xfrm>
              <a:off x="3996047" y="3057897"/>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Motion dies away</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6" name="Rounded Rectangle 15"/>
            <p:cNvSpPr/>
            <p:nvPr/>
          </p:nvSpPr>
          <p:spPr bwMode="auto">
            <a:xfrm>
              <a:off x="4411682" y="1537856"/>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rPr>
                <a:t>Force spins</a:t>
              </a:r>
              <a:endParaRPr kumimoji="0" lang="en-CA" b="1"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pSp>
      <p:cxnSp>
        <p:nvCxnSpPr>
          <p:cNvPr id="88" name="Straight Connector 87"/>
          <p:cNvCxnSpPr>
            <a:stCxn id="16" idx="2"/>
            <a:endCxn id="21" idx="0"/>
          </p:cNvCxnSpPr>
          <p:nvPr/>
        </p:nvCxnSpPr>
        <p:spPr bwMode="auto">
          <a:xfrm flipH="1">
            <a:off x="4803570" y="2286001"/>
            <a:ext cx="415635" cy="771896"/>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Tree>
  </p:cSld>
  <p:clrMapOvr>
    <a:masterClrMapping/>
  </p:clrMapOvr>
  <p:transition spd="med" advClick="0">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5" name="Picture 5"/>
          <p:cNvPicPr>
            <a:picLocks noChangeAspect="1" noChangeArrowheads="1"/>
          </p:cNvPicPr>
          <p:nvPr/>
        </p:nvPicPr>
        <p:blipFill>
          <a:blip r:embed="rId3" cstate="print"/>
          <a:srcRect l="1464"/>
          <a:stretch>
            <a:fillRect/>
          </a:stretch>
        </p:blipFill>
        <p:spPr bwMode="auto">
          <a:xfrm>
            <a:off x="1" y="1398214"/>
            <a:ext cx="9144000" cy="3565672"/>
          </a:xfrm>
          <a:prstGeom prst="rect">
            <a:avLst/>
          </a:prstGeom>
          <a:noFill/>
          <a:ln w="9525">
            <a:noFill/>
            <a:miter lim="800000"/>
            <a:headEnd/>
            <a:tailEnd/>
          </a:ln>
        </p:spPr>
      </p:pic>
      <p:pic>
        <p:nvPicPr>
          <p:cNvPr id="8" name="Picture 5"/>
          <p:cNvPicPr>
            <a:picLocks noChangeAspect="1" noChangeArrowheads="1"/>
          </p:cNvPicPr>
          <p:nvPr/>
        </p:nvPicPr>
        <p:blipFill>
          <a:blip r:embed="rId3" cstate="print"/>
          <a:srcRect l="34882" t="10244" r="1655" b="9542"/>
          <a:stretch>
            <a:fillRect/>
          </a:stretch>
        </p:blipFill>
        <p:spPr bwMode="auto">
          <a:xfrm>
            <a:off x="2449700" y="1576058"/>
            <a:ext cx="6694299" cy="3251123"/>
          </a:xfrm>
          <a:prstGeom prst="rect">
            <a:avLst/>
          </a:prstGeom>
          <a:noFill/>
          <a:ln w="9525">
            <a:noFill/>
            <a:miter lim="800000"/>
            <a:headEnd/>
            <a:tailEnd/>
          </a:ln>
        </p:spPr>
      </p:pic>
      <p:sp>
        <p:nvSpPr>
          <p:cNvPr id="2" name="Title 1"/>
          <p:cNvSpPr>
            <a:spLocks noGrp="1"/>
          </p:cNvSpPr>
          <p:nvPr>
            <p:ph type="title"/>
          </p:nvPr>
        </p:nvSpPr>
        <p:spPr>
          <a:xfrm>
            <a:off x="0" y="8298"/>
            <a:ext cx="9144000" cy="1143000"/>
          </a:xfrm>
        </p:spPr>
        <p:txBody>
          <a:bodyPr/>
          <a:lstStyle/>
          <a:p>
            <a:r>
              <a:rPr lang="en-US" dirty="0"/>
              <a:t>Learning = A Physical Process</a:t>
            </a:r>
            <a:endParaRPr lang="en-CA" dirty="0"/>
          </a:p>
        </p:txBody>
      </p:sp>
      <p:sp>
        <p:nvSpPr>
          <p:cNvPr id="3" name="Content Placeholder 2"/>
          <p:cNvSpPr>
            <a:spLocks noGrp="1"/>
          </p:cNvSpPr>
          <p:nvPr>
            <p:ph idx="1"/>
          </p:nvPr>
        </p:nvSpPr>
        <p:spPr>
          <a:xfrm>
            <a:off x="445325" y="5990964"/>
            <a:ext cx="8229600" cy="867036"/>
          </a:xfrm>
        </p:spPr>
        <p:txBody>
          <a:bodyPr/>
          <a:lstStyle/>
          <a:p>
            <a:pPr marL="0" indent="0" algn="ctr">
              <a:buNone/>
            </a:pPr>
            <a:r>
              <a:rPr lang="en-CA" sz="1600" dirty="0" err="1"/>
              <a:t>Zatorre</a:t>
            </a:r>
            <a:r>
              <a:rPr lang="en-CA" sz="1600" dirty="0"/>
              <a:t>, R. J., Fields, R. D., &amp; Johansen-Berg, H. (2012). Plasticity in gray and white: </a:t>
            </a:r>
            <a:r>
              <a:rPr lang="en-CA" sz="1600" dirty="0" err="1"/>
              <a:t>neuroimaging</a:t>
            </a:r>
            <a:r>
              <a:rPr lang="en-CA" sz="1600" dirty="0"/>
              <a:t> changes in brain structure during learning. </a:t>
            </a:r>
            <a:r>
              <a:rPr lang="en-CA" sz="1600" i="1" dirty="0"/>
              <a:t>Nature neuroscience</a:t>
            </a:r>
            <a:r>
              <a:rPr lang="en-CA" sz="1600" dirty="0"/>
              <a:t>, </a:t>
            </a:r>
            <a:r>
              <a:rPr lang="en-CA" sz="1600" i="1" dirty="0"/>
              <a:t>15</a:t>
            </a:r>
            <a:r>
              <a:rPr lang="en-CA" sz="1600" dirty="0"/>
              <a:t>(4), 528-536.</a:t>
            </a:r>
          </a:p>
        </p:txBody>
      </p:sp>
      <p:sp>
        <p:nvSpPr>
          <p:cNvPr id="9" name="Rounded Rectangle 8"/>
          <p:cNvSpPr/>
          <p:nvPr/>
        </p:nvSpPr>
        <p:spPr bwMode="auto">
          <a:xfrm>
            <a:off x="6896394" y="2965102"/>
            <a:ext cx="2034962" cy="1192228"/>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10" name="Rounded Rectangle 9"/>
          <p:cNvSpPr/>
          <p:nvPr/>
        </p:nvSpPr>
        <p:spPr bwMode="auto">
          <a:xfrm>
            <a:off x="3426539" y="1871143"/>
            <a:ext cx="3101854" cy="1510145"/>
          </a:xfrm>
          <a:prstGeom prst="roundRect">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6600" dirty="0" smtClean="0">
                <a:sym typeface="Symbol"/>
              </a:rPr>
              <a:t>Instructional </a:t>
            </a:r>
            <a:r>
              <a:rPr lang="en-US" sz="6600" dirty="0">
                <a:sym typeface="Symbol"/>
              </a:rPr>
              <a:t>Goal</a:t>
            </a:r>
            <a:endParaRPr lang="en-CA" sz="6600" dirty="0"/>
          </a:p>
        </p:txBody>
      </p:sp>
      <p:sp>
        <p:nvSpPr>
          <p:cNvPr id="4" name="Content Placeholder 3"/>
          <p:cNvSpPr>
            <a:spLocks noGrp="1"/>
          </p:cNvSpPr>
          <p:nvPr>
            <p:ph idx="1"/>
          </p:nvPr>
        </p:nvSpPr>
        <p:spPr/>
        <p:txBody>
          <a:bodyPr/>
          <a:lstStyle/>
          <a:p>
            <a:pPr marL="0" indent="0" algn="ctr">
              <a:buNone/>
            </a:pPr>
            <a:r>
              <a:rPr lang="en-US" sz="4000" dirty="0" smtClean="0"/>
              <a:t>It’s not </a:t>
            </a:r>
            <a:r>
              <a:rPr lang="en-US" sz="4000" dirty="0" smtClean="0">
                <a:solidFill>
                  <a:srgbClr val="92D050"/>
                </a:solidFill>
              </a:rPr>
              <a:t>how you present </a:t>
            </a:r>
            <a:r>
              <a:rPr lang="en-US" sz="4000" dirty="0" smtClean="0"/>
              <a:t>the material</a:t>
            </a:r>
          </a:p>
          <a:p>
            <a:pPr marL="0" indent="0" algn="ctr">
              <a:buNone/>
            </a:pPr>
            <a:endParaRPr lang="en-US" sz="4000" dirty="0" smtClean="0"/>
          </a:p>
          <a:p>
            <a:pPr marL="0" indent="0" algn="ctr">
              <a:buNone/>
            </a:pPr>
            <a:r>
              <a:rPr lang="en-US" sz="4000" dirty="0" smtClean="0"/>
              <a:t>It’s the </a:t>
            </a:r>
            <a:r>
              <a:rPr lang="en-US" sz="4000" dirty="0" smtClean="0">
                <a:solidFill>
                  <a:srgbClr val="92D050"/>
                </a:solidFill>
              </a:rPr>
              <a:t>quality of the learning environment</a:t>
            </a:r>
            <a:r>
              <a:rPr lang="en-US" sz="4000" dirty="0" smtClean="0"/>
              <a:t> you create for your students.</a:t>
            </a:r>
            <a:endParaRPr lang="en-CA" sz="4000" dirty="0"/>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9144000" cy="1042940"/>
          </a:xfrm>
        </p:spPr>
        <p:txBody>
          <a:bodyPr/>
          <a:lstStyle/>
          <a:p>
            <a:pPr>
              <a:defRPr/>
            </a:pPr>
            <a:r>
              <a:rPr lang="en-US" dirty="0"/>
              <a:t>What Doesn’t Promote Learning?</a:t>
            </a:r>
          </a:p>
        </p:txBody>
      </p:sp>
      <p:pic>
        <p:nvPicPr>
          <p:cNvPr id="13315" name="Picture 8" descr="http://hollywooddame.com/wp-content/uploads/2011/12/James-Franco-Sleeping-in-Class-NYU-lecture.jpg"/>
          <p:cNvPicPr>
            <a:picLocks noChangeAspect="1" noChangeArrowheads="1"/>
          </p:cNvPicPr>
          <p:nvPr/>
        </p:nvPicPr>
        <p:blipFill>
          <a:blip r:embed="rId3" cstate="print">
            <a:lum bright="-10000"/>
          </a:blip>
          <a:srcRect/>
          <a:stretch>
            <a:fillRect/>
          </a:stretch>
        </p:blipFill>
        <p:spPr bwMode="auto">
          <a:xfrm>
            <a:off x="1314450" y="900113"/>
            <a:ext cx="6515100" cy="5253037"/>
          </a:xfrm>
          <a:prstGeom prst="rect">
            <a:avLst/>
          </a:prstGeom>
          <a:noFill/>
          <a:ln w="9525">
            <a:noFill/>
            <a:miter lim="800000"/>
            <a:headEnd/>
            <a:tailEnd/>
          </a:ln>
        </p:spPr>
      </p:pic>
      <p:sp>
        <p:nvSpPr>
          <p:cNvPr id="8" name="TextBox 7"/>
          <p:cNvSpPr txBox="1"/>
          <p:nvPr/>
        </p:nvSpPr>
        <p:spPr>
          <a:xfrm>
            <a:off x="1073888" y="6200775"/>
            <a:ext cx="7070652" cy="523220"/>
          </a:xfrm>
          <a:prstGeom prst="rect">
            <a:avLst/>
          </a:prstGeom>
          <a:noFill/>
        </p:spPr>
        <p:txBody>
          <a:bodyPr wrap="square">
            <a:spAutoFit/>
          </a:bodyPr>
          <a:lstStyle/>
          <a:p>
            <a:pPr algn="ctr">
              <a:defRPr/>
            </a:pPr>
            <a:r>
              <a:rPr lang="en-US" sz="2800" b="1" dirty="0">
                <a:effectLst>
                  <a:outerShdw blurRad="38100" dist="38100" dir="2700000" algn="tl">
                    <a:srgbClr val="000000">
                      <a:alpha val="43137"/>
                    </a:srgbClr>
                  </a:outerShdw>
                </a:effectLst>
                <a:latin typeface="Arial" pitchFamily="34" charset="0"/>
                <a:cs typeface="Arial" pitchFamily="34" charset="0"/>
              </a:rPr>
              <a:t>James Franco @ Columbia University</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500"/>
                                        <p:tgtEl>
                                          <p:spTgt spid="133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185346" name="Picture 2" descr="Image result"/>
          <p:cNvPicPr>
            <a:picLocks noChangeAspect="1" noChangeArrowheads="1"/>
          </p:cNvPicPr>
          <p:nvPr/>
        </p:nvPicPr>
        <p:blipFill>
          <a:blip r:embed="rId3" cstate="print"/>
          <a:srcRect l="1461" r="1916"/>
          <a:stretch>
            <a:fillRect/>
          </a:stretch>
        </p:blipFill>
        <p:spPr bwMode="auto">
          <a:xfrm>
            <a:off x="0" y="0"/>
            <a:ext cx="9144000" cy="5826642"/>
          </a:xfrm>
          <a:prstGeom prst="rect">
            <a:avLst/>
          </a:prstGeom>
          <a:noFill/>
        </p:spPr>
      </p:pic>
      <p:sp>
        <p:nvSpPr>
          <p:cNvPr id="5" name="Rectangle 4"/>
          <p:cNvSpPr/>
          <p:nvPr/>
        </p:nvSpPr>
        <p:spPr bwMode="auto">
          <a:xfrm>
            <a:off x="0" y="5816009"/>
            <a:ext cx="9144000" cy="1041991"/>
          </a:xfrm>
          <a:prstGeom prst="rect">
            <a:avLst/>
          </a:prstGeom>
          <a:solidFill>
            <a:srgbClr val="000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Garamond" pitchFamily="18" charset="0"/>
            </a:endParaRPr>
          </a:p>
        </p:txBody>
      </p:sp>
    </p:spTree>
  </p:cSld>
  <p:clrMapOvr>
    <a:masterClrMapping/>
  </p:clrMapOvr>
  <p:transition spd="med" advClick="0">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hris\Documents\Presentations\OISE 2014\DSCN0700.jpg"/>
          <p:cNvPicPr>
            <a:picLocks noChangeAspect="1" noChangeArrowheads="1"/>
          </p:cNvPicPr>
          <p:nvPr/>
        </p:nvPicPr>
        <p:blipFill rotWithShape="1">
          <a:blip r:embed="rId2" cstate="screen">
            <a:lum contrast="10000"/>
            <a:extLst>
              <a:ext uri="{BEBA8EAE-BF5A-486C-A8C5-ECC9F3942E4B}">
                <a14:imgProps xmlns:a14="http://schemas.microsoft.com/office/drawing/2010/main" xmlns="">
                  <a14:imgLayer r:embed="rId3">
                    <a14:imgEffect>
                      <a14:brightnessContrast bright="10000"/>
                    </a14:imgEffect>
                  </a14:imgLayer>
                </a14:imgProps>
              </a:ext>
            </a:extLst>
          </a:blip>
          <a:srcRect l="663" t="1388" r="18932" b="19167"/>
          <a:stretch/>
        </p:blipFill>
        <p:spPr bwMode="auto">
          <a:xfrm>
            <a:off x="0" y="0"/>
            <a:ext cx="9144000" cy="6858000"/>
          </a:xfrm>
          <a:prstGeom prst="rect">
            <a:avLst/>
          </a:prstGeom>
          <a:noFill/>
        </p:spPr>
      </p:pic>
      <p:sp>
        <p:nvSpPr>
          <p:cNvPr id="4" name="Title 3"/>
          <p:cNvSpPr>
            <a:spLocks noGrp="1"/>
          </p:cNvSpPr>
          <p:nvPr>
            <p:ph type="title"/>
          </p:nvPr>
        </p:nvSpPr>
        <p:spPr>
          <a:xfrm>
            <a:off x="0" y="-10362"/>
            <a:ext cx="9144000" cy="1143000"/>
          </a:xfrm>
          <a:solidFill>
            <a:srgbClr val="000000">
              <a:alpha val="58824"/>
            </a:srgbClr>
          </a:solidFill>
        </p:spPr>
        <p:txBody>
          <a:bodyPr/>
          <a:lstStyle/>
          <a:p>
            <a:r>
              <a:rPr lang="en-US" sz="4800" dirty="0"/>
              <a:t>What does? Active Learning</a:t>
            </a:r>
            <a:endParaRPr lang="en-CA" sz="4800" dirty="0"/>
          </a:p>
        </p:txBody>
      </p:sp>
    </p:spTree>
  </p:cSld>
  <p:clrMapOvr>
    <a:masterClrMapping/>
  </p:clrMapOvr>
  <p:transition spd="med" advClick="0">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hris\Documents\Presentations\OISE 2014\DSCN0700.jpg"/>
          <p:cNvPicPr>
            <a:picLocks noChangeAspect="1" noChangeArrowheads="1"/>
          </p:cNvPicPr>
          <p:nvPr/>
        </p:nvPicPr>
        <p:blipFill rotWithShape="1">
          <a:blip r:embed="rId3" cstate="screen">
            <a:lum contrast="10000"/>
            <a:extLst>
              <a:ext uri="{BEBA8EAE-BF5A-486C-A8C5-ECC9F3942E4B}">
                <a14:imgProps xmlns:a14="http://schemas.microsoft.com/office/drawing/2010/main" xmlns="">
                  <a14:imgLayer r:embed="rId4">
                    <a14:imgEffect>
                      <a14:brightnessContrast bright="10000"/>
                    </a14:imgEffect>
                  </a14:imgLayer>
                </a14:imgProps>
              </a:ext>
            </a:extLst>
          </a:blip>
          <a:srcRect l="663" t="1388" r="18932" b="19167"/>
          <a:stretch/>
        </p:blipFill>
        <p:spPr bwMode="auto">
          <a:xfrm>
            <a:off x="0" y="0"/>
            <a:ext cx="9144000" cy="6858000"/>
          </a:xfrm>
          <a:prstGeom prst="rect">
            <a:avLst/>
          </a:prstGeom>
          <a:noFill/>
        </p:spPr>
      </p:pic>
      <p:sp>
        <p:nvSpPr>
          <p:cNvPr id="5" name="Rectangle 4"/>
          <p:cNvSpPr/>
          <p:nvPr/>
        </p:nvSpPr>
        <p:spPr bwMode="auto">
          <a:xfrm>
            <a:off x="0" y="0"/>
            <a:ext cx="9144000" cy="6858000"/>
          </a:xfrm>
          <a:prstGeom prst="rect">
            <a:avLst/>
          </a:prstGeom>
          <a:solidFill>
            <a:srgbClr val="00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2" name="Title 1"/>
          <p:cNvSpPr>
            <a:spLocks noGrp="1"/>
          </p:cNvSpPr>
          <p:nvPr>
            <p:ph type="title"/>
          </p:nvPr>
        </p:nvSpPr>
        <p:spPr>
          <a:xfrm>
            <a:off x="0" y="8298"/>
            <a:ext cx="9144000" cy="1143000"/>
          </a:xfrm>
        </p:spPr>
        <p:txBody>
          <a:bodyPr/>
          <a:lstStyle/>
          <a:p>
            <a:r>
              <a:rPr lang="en-US" sz="4800" dirty="0"/>
              <a:t>What does? Active Learning</a:t>
            </a:r>
            <a:endParaRPr lang="en-CA" sz="4800" dirty="0"/>
          </a:p>
        </p:txBody>
      </p:sp>
      <p:sp>
        <p:nvSpPr>
          <p:cNvPr id="3" name="Content Placeholder 2"/>
          <p:cNvSpPr>
            <a:spLocks noGrp="1"/>
          </p:cNvSpPr>
          <p:nvPr>
            <p:ph idx="1"/>
          </p:nvPr>
        </p:nvSpPr>
        <p:spPr/>
        <p:txBody>
          <a:bodyPr/>
          <a:lstStyle/>
          <a:p>
            <a:pPr algn="ctr">
              <a:buNone/>
            </a:pPr>
            <a:r>
              <a:rPr lang="en-CA" sz="3600" dirty="0"/>
              <a:t>“Active learning engages students in the process of learning through activities and/or discussion in class, as opposed to passively listening to an expert. It emphasizes </a:t>
            </a:r>
            <a:r>
              <a:rPr lang="en-CA" sz="3600" dirty="0">
                <a:solidFill>
                  <a:srgbClr val="92D050"/>
                </a:solidFill>
              </a:rPr>
              <a:t>higher-order thinking </a:t>
            </a:r>
            <a:r>
              <a:rPr lang="en-CA" sz="3600" dirty="0"/>
              <a:t>and often </a:t>
            </a:r>
            <a:r>
              <a:rPr lang="en-CA" sz="3600" dirty="0">
                <a:solidFill>
                  <a:srgbClr val="92D050"/>
                </a:solidFill>
              </a:rPr>
              <a:t>involves group work</a:t>
            </a:r>
            <a:r>
              <a:rPr lang="en-CA" sz="3600" dirty="0"/>
              <a:t>.”</a:t>
            </a:r>
          </a:p>
          <a:p>
            <a:pPr algn="ctr">
              <a:buNone/>
            </a:pPr>
            <a:endParaRPr lang="en-CA" sz="2000" b="0" dirty="0"/>
          </a:p>
          <a:p>
            <a:pPr algn="ctr">
              <a:buNone/>
            </a:pPr>
            <a:r>
              <a:rPr lang="en-CA" sz="1800" dirty="0"/>
              <a:t>Freeman, Scott, et al. "Active learning increases student performance in science, engineering, and mathematics." </a:t>
            </a:r>
            <a:r>
              <a:rPr lang="en-CA" sz="1800" i="1" dirty="0"/>
              <a:t>Proceedings of the National Academy of Sciences</a:t>
            </a:r>
            <a:r>
              <a:rPr lang="en-CA" sz="1800" dirty="0"/>
              <a:t> (2014): 201319030.</a:t>
            </a:r>
          </a:p>
        </p:txBody>
      </p:sp>
    </p:spTree>
  </p:cSld>
  <p:clrMapOvr>
    <a:masterClrMapping/>
  </p:clrMapOvr>
  <p:transition spd="med" advClick="0">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Users\Chris\Documents\Presentations\Scientific Teaching - ESL Conference\DSCN085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5095874" y="0"/>
            <a:ext cx="4048125" cy="6858000"/>
          </a:xfrm>
          <a:solidFill>
            <a:srgbClr val="000000">
              <a:alpha val="45882"/>
            </a:srgbClr>
          </a:solidFill>
        </p:spPr>
        <p:txBody>
          <a:bodyPr/>
          <a:lstStyle/>
          <a:p>
            <a:r>
              <a:rPr lang="en-US" sz="5400" dirty="0"/>
              <a:t>The Social Learning Principle</a:t>
            </a:r>
            <a:r>
              <a:rPr lang="en-US" dirty="0"/>
              <a:t/>
            </a:r>
            <a:br>
              <a:rPr lang="en-US" dirty="0"/>
            </a:br>
            <a:r>
              <a:rPr lang="en-US" sz="2400" dirty="0"/>
              <a:t/>
            </a:r>
            <a:br>
              <a:rPr lang="en-US" sz="2400" dirty="0"/>
            </a:br>
            <a:r>
              <a:rPr lang="en-US" dirty="0">
                <a:solidFill>
                  <a:schemeClr val="tx1"/>
                </a:solidFill>
              </a:rPr>
              <a:t>Humans learn best through social interactions</a:t>
            </a:r>
            <a:endParaRPr lang="en-CA" dirty="0">
              <a:solidFill>
                <a:schemeClr val="tx1"/>
              </a:solidFill>
            </a:endParaRPr>
          </a:p>
        </p:txBody>
      </p:sp>
      <p:sp>
        <p:nvSpPr>
          <p:cNvPr id="4" name="Rectangle 3"/>
          <p:cNvSpPr/>
          <p:nvPr/>
        </p:nvSpPr>
        <p:spPr>
          <a:xfrm>
            <a:off x="5103628" y="6211669"/>
            <a:ext cx="4040372" cy="523220"/>
          </a:xfrm>
          <a:prstGeom prst="rect">
            <a:avLst/>
          </a:prstGeom>
        </p:spPr>
        <p:txBody>
          <a:bodyPr wrap="square">
            <a:spAutoFit/>
          </a:bodyPr>
          <a:lstStyle/>
          <a:p>
            <a:pPr algn="ctr"/>
            <a:r>
              <a:rPr lang="en-CA" sz="1400" b="1" dirty="0" err="1">
                <a:effectLst>
                  <a:outerShdw blurRad="38100" dist="38100" dir="2700000" algn="tl">
                    <a:srgbClr val="000000">
                      <a:alpha val="43137"/>
                    </a:srgbClr>
                  </a:outerShdw>
                </a:effectLst>
                <a:latin typeface="Arial" pitchFamily="34" charset="0"/>
                <a:cs typeface="Arial" pitchFamily="34" charset="0"/>
              </a:rPr>
              <a:t>Redish</a:t>
            </a:r>
            <a:r>
              <a:rPr lang="en-CA" sz="1400" b="1" dirty="0">
                <a:effectLst>
                  <a:outerShdw blurRad="38100" dist="38100" dir="2700000" algn="tl">
                    <a:srgbClr val="000000">
                      <a:alpha val="43137"/>
                    </a:srgbClr>
                  </a:outerShdw>
                </a:effectLst>
                <a:latin typeface="Arial" pitchFamily="34" charset="0"/>
                <a:cs typeface="Arial" pitchFamily="34" charset="0"/>
              </a:rPr>
              <a:t>, E. F. (2003). </a:t>
            </a:r>
            <a:r>
              <a:rPr lang="en-CA" sz="1400" b="1" i="1" dirty="0">
                <a:effectLst>
                  <a:outerShdw blurRad="38100" dist="38100" dir="2700000" algn="tl">
                    <a:srgbClr val="000000">
                      <a:alpha val="43137"/>
                    </a:srgbClr>
                  </a:outerShdw>
                </a:effectLst>
                <a:latin typeface="Arial" pitchFamily="34" charset="0"/>
                <a:cs typeface="Arial" pitchFamily="34" charset="0"/>
              </a:rPr>
              <a:t>Teaching Physics with the Physics Suite</a:t>
            </a:r>
            <a:r>
              <a:rPr lang="en-CA" sz="1400" b="1" dirty="0">
                <a:effectLst>
                  <a:outerShdw blurRad="38100" dist="38100" dir="2700000" algn="tl">
                    <a:srgbClr val="000000">
                      <a:alpha val="43137"/>
                    </a:srgbClr>
                  </a:outerShdw>
                </a:effectLst>
                <a:latin typeface="Arial" pitchFamily="34" charset="0"/>
                <a:cs typeface="Arial" pitchFamily="34" charset="0"/>
              </a:rPr>
              <a:t>. Wiley.</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Image result for physics teacher famous"/>
          <p:cNvPicPr>
            <a:picLocks noChangeAspect="1" noChangeArrowheads="1"/>
          </p:cNvPicPr>
          <p:nvPr/>
        </p:nvPicPr>
        <p:blipFill>
          <a:blip r:embed="rId3" cstate="print"/>
          <a:srcRect l="5533" r="4049"/>
          <a:stretch>
            <a:fillRect/>
          </a:stretch>
        </p:blipFill>
        <p:spPr bwMode="auto">
          <a:xfrm>
            <a:off x="0" y="1078172"/>
            <a:ext cx="9144000" cy="5779828"/>
          </a:xfrm>
          <a:prstGeom prst="rect">
            <a:avLst/>
          </a:prstGeom>
          <a:noFill/>
        </p:spPr>
      </p:pic>
      <p:sp>
        <p:nvSpPr>
          <p:cNvPr id="5" name="Title 4"/>
          <p:cNvSpPr>
            <a:spLocks noGrp="1"/>
          </p:cNvSpPr>
          <p:nvPr>
            <p:ph type="title"/>
          </p:nvPr>
        </p:nvSpPr>
        <p:spPr>
          <a:xfrm>
            <a:off x="0" y="-35625"/>
            <a:ext cx="9144000" cy="1132638"/>
          </a:xfrm>
          <a:solidFill>
            <a:srgbClr val="000000">
              <a:alpha val="65098"/>
            </a:srgbClr>
          </a:solidFill>
        </p:spPr>
        <p:txBody>
          <a:bodyPr/>
          <a:lstStyle/>
          <a:p>
            <a:r>
              <a:rPr lang="en-US" sz="5400" dirty="0"/>
              <a:t> </a:t>
            </a:r>
            <a:r>
              <a:rPr lang="en-GB" sz="5400" dirty="0"/>
              <a:t>Teaching</a:t>
            </a:r>
            <a:endParaRPr lang="en-CA" sz="5400" dirty="0"/>
          </a:p>
        </p:txBody>
      </p:sp>
    </p:spTree>
  </p:cSld>
  <p:clrMapOvr>
    <a:masterClrMapping/>
  </p:clrMapOvr>
  <p:transition spd="med" advClick="0">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183298" name="Picture 2"/>
          <p:cNvPicPr>
            <a:picLocks noGrp="1" noChangeAspect="1" noChangeArrowheads="1"/>
          </p:cNvPicPr>
          <p:nvPr>
            <p:ph idx="1"/>
          </p:nvPr>
        </p:nvPicPr>
        <p:blipFill>
          <a:blip r:embed="rId3" cstate="screen"/>
          <a:srcRect/>
          <a:stretch>
            <a:fillRect/>
          </a:stretch>
        </p:blipFill>
        <p:spPr bwMode="auto">
          <a:xfrm>
            <a:off x="0" y="0"/>
            <a:ext cx="7686527" cy="6895122"/>
          </a:xfrm>
          <a:prstGeom prst="rect">
            <a:avLst/>
          </a:prstGeom>
          <a:noFill/>
          <a:ln w="9525">
            <a:noFill/>
            <a:miter lim="800000"/>
            <a:headEnd/>
            <a:tailEnd/>
          </a:ln>
        </p:spPr>
      </p:pic>
      <p:sp>
        <p:nvSpPr>
          <p:cNvPr id="4" name="Rectangle 3"/>
          <p:cNvSpPr/>
          <p:nvPr/>
        </p:nvSpPr>
        <p:spPr>
          <a:xfrm>
            <a:off x="7740502" y="1563562"/>
            <a:ext cx="1403498" cy="3754874"/>
          </a:xfrm>
          <a:prstGeom prst="rect">
            <a:avLst/>
          </a:prstGeom>
        </p:spPr>
        <p:txBody>
          <a:bodyPr wrap="square">
            <a:spAutoFit/>
          </a:bodyPr>
          <a:lstStyle/>
          <a:p>
            <a:pPr algn="ctr">
              <a:buNone/>
            </a:pPr>
            <a:r>
              <a:rPr lang="en-CA" sz="1400" b="1" dirty="0">
                <a:effectLst>
                  <a:outerShdw blurRad="38100" dist="38100" dir="2700000" algn="tl">
                    <a:srgbClr val="000000">
                      <a:alpha val="43137"/>
                    </a:srgbClr>
                  </a:outerShdw>
                </a:effectLst>
                <a:latin typeface="Arial" pitchFamily="34" charset="0"/>
                <a:cs typeface="Arial" pitchFamily="34" charset="0"/>
              </a:rPr>
              <a:t>Freeman, Scott, et al. "Active learning increases student performance in science, engineering, and mathematics." </a:t>
            </a:r>
            <a:r>
              <a:rPr lang="en-CA" sz="1400" b="1" i="1" dirty="0">
                <a:effectLst>
                  <a:outerShdw blurRad="38100" dist="38100" dir="2700000" algn="tl">
                    <a:srgbClr val="000000">
                      <a:alpha val="43137"/>
                    </a:srgbClr>
                  </a:outerShdw>
                </a:effectLst>
                <a:latin typeface="Arial" pitchFamily="34" charset="0"/>
                <a:cs typeface="Arial" pitchFamily="34" charset="0"/>
              </a:rPr>
              <a:t>Proceedings of the National Academy of Sciences</a:t>
            </a:r>
            <a:r>
              <a:rPr lang="en-CA" sz="1400" b="1" dirty="0">
                <a:effectLst>
                  <a:outerShdw blurRad="38100" dist="38100" dir="2700000" algn="tl">
                    <a:srgbClr val="000000">
                      <a:alpha val="43137"/>
                    </a:srgbClr>
                  </a:outerShdw>
                </a:effectLst>
                <a:latin typeface="Arial" pitchFamily="34" charset="0"/>
                <a:cs typeface="Arial" pitchFamily="34" charset="0"/>
              </a:rPr>
              <a:t> (2014): 201319030.</a:t>
            </a:r>
          </a:p>
        </p:txBody>
      </p:sp>
    </p:spTree>
  </p:cSld>
  <p:clrMapOvr>
    <a:masterClrMapping/>
  </p:clrMapOvr>
  <p:transition spd="med" advClick="0">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Grp="1" noChangeAspect="1" noChangeArrowheads="1"/>
          </p:cNvPicPr>
          <p:nvPr>
            <p:ph idx="1"/>
          </p:nvPr>
        </p:nvPicPr>
        <p:blipFill>
          <a:blip r:embed="rId3" cstate="screen"/>
          <a:srcRect t="18448"/>
          <a:stretch>
            <a:fillRect/>
          </a:stretch>
        </p:blipFill>
        <p:spPr bwMode="auto">
          <a:xfrm>
            <a:off x="0" y="1137684"/>
            <a:ext cx="9144000" cy="9541365"/>
          </a:xfrm>
          <a:prstGeom prst="rect">
            <a:avLst/>
          </a:prstGeom>
          <a:noFill/>
          <a:ln w="9525">
            <a:noFill/>
            <a:miter lim="800000"/>
            <a:headEnd/>
            <a:tailEnd/>
          </a:ln>
        </p:spPr>
      </p:pic>
      <p:sp>
        <p:nvSpPr>
          <p:cNvPr id="2" name="Title 1"/>
          <p:cNvSpPr>
            <a:spLocks noGrp="1"/>
          </p:cNvSpPr>
          <p:nvPr>
            <p:ph type="title"/>
          </p:nvPr>
        </p:nvSpPr>
        <p:spPr>
          <a:xfrm>
            <a:off x="0" y="0"/>
            <a:ext cx="9143999" cy="1151298"/>
          </a:xfrm>
          <a:solidFill>
            <a:srgbClr val="000000">
              <a:alpha val="50196"/>
            </a:srgbClr>
          </a:solidFill>
        </p:spPr>
        <p:txBody>
          <a:bodyPr/>
          <a:lstStyle/>
          <a:p>
            <a:r>
              <a:rPr lang="en-US" dirty="0"/>
              <a:t>Improved Course Performance</a:t>
            </a:r>
            <a:endParaRPr lang="en-CA" dirty="0"/>
          </a:p>
        </p:txBody>
      </p:sp>
      <p:sp>
        <p:nvSpPr>
          <p:cNvPr id="4" name="Rounded Rectangle 3"/>
          <p:cNvSpPr/>
          <p:nvPr/>
        </p:nvSpPr>
        <p:spPr bwMode="auto">
          <a:xfrm>
            <a:off x="1329069" y="2264733"/>
            <a:ext cx="6294475" cy="1148316"/>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22222E-6 L 0.00538 -0.54537 " pathEditMode="relative" rAng="0" ptsTypes="AA">
                                      <p:cBhvr>
                                        <p:cTn id="6" dur="2000" fill="hold"/>
                                        <p:tgtEl>
                                          <p:spTgt spid="185346"/>
                                        </p:tgtEl>
                                        <p:attrNameLst>
                                          <p:attrName>ppt_x</p:attrName>
                                          <p:attrName>ppt_y</p:attrName>
                                        </p:attrNameLst>
                                      </p:cBhvr>
                                      <p:rCtr x="300" y="-27300"/>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10362"/>
            <a:ext cx="8696324" cy="1143000"/>
          </a:xfrm>
        </p:spPr>
        <p:txBody>
          <a:bodyPr/>
          <a:lstStyle/>
          <a:p>
            <a:r>
              <a:rPr lang="en-US" dirty="0"/>
              <a:t>Active Learning Works</a:t>
            </a:r>
            <a:endParaRPr lang="en-CA" dirty="0"/>
          </a:p>
        </p:txBody>
      </p:sp>
      <p:pic>
        <p:nvPicPr>
          <p:cNvPr id="1026" name="Picture 2" descr="https://pbs.twimg.com/media/CTtv4lkUwAAmFD4.jpg"/>
          <p:cNvPicPr>
            <a:picLocks noChangeAspect="1" noChangeArrowheads="1"/>
          </p:cNvPicPr>
          <p:nvPr/>
        </p:nvPicPr>
        <p:blipFill>
          <a:blip r:embed="rId3" cstate="print"/>
          <a:srcRect t="26323"/>
          <a:stretch>
            <a:fillRect/>
          </a:stretch>
        </p:blipFill>
        <p:spPr bwMode="auto">
          <a:xfrm>
            <a:off x="262362" y="1146412"/>
            <a:ext cx="8635978" cy="5711588"/>
          </a:xfrm>
          <a:prstGeom prst="rect">
            <a:avLst/>
          </a:prstGeom>
          <a:noFill/>
        </p:spPr>
      </p:pic>
      <p:sp>
        <p:nvSpPr>
          <p:cNvPr id="6" name="Rounded Rectangle 5"/>
          <p:cNvSpPr/>
          <p:nvPr/>
        </p:nvSpPr>
        <p:spPr bwMode="auto">
          <a:xfrm rot="1214876">
            <a:off x="1178610" y="2322774"/>
            <a:ext cx="5857039" cy="2238369"/>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5" name="Line Callout 2 4"/>
          <p:cNvSpPr/>
          <p:nvPr/>
        </p:nvSpPr>
        <p:spPr bwMode="auto">
          <a:xfrm>
            <a:off x="5816011" y="1137684"/>
            <a:ext cx="2683409" cy="1807535"/>
          </a:xfrm>
          <a:prstGeom prst="borderCallout2">
            <a:avLst>
              <a:gd name="adj1" fmla="val 39143"/>
              <a:gd name="adj2" fmla="val -1202"/>
              <a:gd name="adj3" fmla="val 40102"/>
              <a:gd name="adj4" fmla="val -17145"/>
              <a:gd name="adj5" fmla="val 162170"/>
              <a:gd name="adj6" fmla="val -43655"/>
            </a:avLst>
          </a:prstGeom>
          <a:solidFill>
            <a:schemeClr val="tx1"/>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bg2"/>
                </a:solidFill>
                <a:effectLst>
                  <a:outerShdw blurRad="38100" dist="38100" dir="2700000" algn="tl">
                    <a:srgbClr val="000000">
                      <a:alpha val="43137"/>
                    </a:srgbClr>
                  </a:outerShdw>
                </a:effectLst>
                <a:latin typeface="Arial" pitchFamily="34" charset="0"/>
                <a:cs typeface="Arial" pitchFamily="34" charset="0"/>
              </a:rPr>
              <a:t>Active Learning</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bg2"/>
                </a:solidFill>
                <a:effectLst>
                  <a:outerShdw blurRad="38100" dist="38100" dir="2700000" algn="tl">
                    <a:srgbClr val="000000">
                      <a:alpha val="43137"/>
                    </a:srgbClr>
                  </a:outerShdw>
                </a:effectLst>
                <a:latin typeface="Arial" pitchFamily="34" charset="0"/>
                <a:cs typeface="Arial" pitchFamily="34" charset="0"/>
              </a:rPr>
              <a:t>Normalized Gain = 48%</a:t>
            </a:r>
            <a:endParaRPr kumimoji="0" lang="en-CA" sz="2800" b="1" i="0" u="none" strike="noStrike" cap="none" normalizeH="0" baseline="0" dirty="0">
              <a:ln>
                <a:noFill/>
              </a:ln>
              <a:solidFill>
                <a:schemeClr val="bg2"/>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Rectangle 6"/>
          <p:cNvSpPr/>
          <p:nvPr/>
        </p:nvSpPr>
        <p:spPr bwMode="auto">
          <a:xfrm>
            <a:off x="5295015" y="4199861"/>
            <a:ext cx="170121" cy="170121"/>
          </a:xfrm>
          <a:prstGeom prst="rect">
            <a:avLst/>
          </a:prstGeom>
          <a:solidFill>
            <a:srgbClr val="89DFA4"/>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Garamond" pitchFamily="18"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7" presetClass="emph" presetSubtype="0" repeatCount="indefinite" fill="hold" grpId="1" nodeType="afterEffect">
                                  <p:stCondLst>
                                    <p:cond delay="0"/>
                                  </p:stCondLst>
                                  <p:childTnLst>
                                    <p:animClr clrSpc="rgb">
                                      <p:cBhvr override="childStyle">
                                        <p:cTn id="10" dur="1000" autoRev="1" fill="hold"/>
                                        <p:tgtEl>
                                          <p:spTgt spid="7"/>
                                        </p:tgtEl>
                                        <p:attrNameLst>
                                          <p:attrName>style.color</p:attrName>
                                        </p:attrNameLst>
                                      </p:cBhvr>
                                      <p:to>
                                        <a:schemeClr val="bg1"/>
                                      </p:to>
                                    </p:animClr>
                                    <p:animClr clrSpc="rgb">
                                      <p:cBhvr>
                                        <p:cTn id="11" dur="1000" autoRev="1" fill="hold"/>
                                        <p:tgtEl>
                                          <p:spTgt spid="7"/>
                                        </p:tgtEl>
                                        <p:attrNameLst>
                                          <p:attrName>fillcolor</p:attrName>
                                        </p:attrNameLst>
                                      </p:cBhvr>
                                      <p:to>
                                        <a:schemeClr val="bg1"/>
                                      </p:to>
                                    </p:animClr>
                                    <p:set>
                                      <p:cBhvr>
                                        <p:cTn id="12" dur="1000" autoRev="1" fill="hold"/>
                                        <p:tgtEl>
                                          <p:spTgt spid="7"/>
                                        </p:tgtEl>
                                        <p:attrNameLst>
                                          <p:attrName>fill.type</p:attrName>
                                        </p:attrNameLst>
                                      </p:cBhvr>
                                      <p:to>
                                        <p:strVal val="solid"/>
                                      </p:to>
                                    </p:set>
                                    <p:set>
                                      <p:cBhvr>
                                        <p:cTn id="13" dur="1000" autoRev="1"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nal Exam - no captions.mp4">
            <a:hlinkClick r:id="" action="ppaction://media"/>
          </p:cNvPr>
          <p:cNvPicPr>
            <a:picLocks noRot="1" noChangeAspect="1"/>
          </p:cNvPicPr>
          <p:nvPr>
            <a:videoFile r:link="rId1"/>
          </p:nvPr>
        </p:nvPicPr>
        <p:blipFill>
          <a:blip r:embed="rId4" cstate="print"/>
          <a:stretch>
            <a:fillRect/>
          </a:stretch>
        </p:blipFill>
        <p:spPr>
          <a:xfrm>
            <a:off x="0" y="824023"/>
            <a:ext cx="9146415" cy="5140842"/>
          </a:xfrm>
          <a:prstGeom prst="rect">
            <a:avLst/>
          </a:prstGeom>
        </p:spPr>
      </p:pic>
    </p:spTree>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97"/>
            <a:ext cx="9144000" cy="1671647"/>
          </a:xfrm>
        </p:spPr>
        <p:txBody>
          <a:bodyPr/>
          <a:lstStyle/>
          <a:p>
            <a:r>
              <a:rPr lang="en-US" dirty="0" smtClean="0"/>
              <a:t>Quality of the Learning Environment</a:t>
            </a:r>
            <a:endParaRPr lang="en-CA" dirty="0"/>
          </a:p>
        </p:txBody>
      </p:sp>
      <p:sp>
        <p:nvSpPr>
          <p:cNvPr id="3" name="Content Placeholder 2"/>
          <p:cNvSpPr>
            <a:spLocks noGrp="1"/>
          </p:cNvSpPr>
          <p:nvPr>
            <p:ph idx="1"/>
          </p:nvPr>
        </p:nvSpPr>
        <p:spPr>
          <a:xfrm>
            <a:off x="457200" y="1839433"/>
            <a:ext cx="8229600" cy="4763385"/>
          </a:xfrm>
        </p:spPr>
        <p:txBody>
          <a:bodyPr/>
          <a:lstStyle/>
          <a:p>
            <a:pPr>
              <a:buNone/>
            </a:pPr>
            <a:r>
              <a:rPr lang="en-US" dirty="0">
                <a:solidFill>
                  <a:srgbClr val="FFD629"/>
                </a:solidFill>
              </a:rPr>
              <a:t>(1) </a:t>
            </a:r>
            <a:r>
              <a:rPr lang="en-US" dirty="0"/>
              <a:t>We can’t download our brains to students</a:t>
            </a:r>
          </a:p>
          <a:p>
            <a:pPr>
              <a:buNone/>
            </a:pPr>
            <a:r>
              <a:rPr lang="en-US" dirty="0">
                <a:solidFill>
                  <a:srgbClr val="FFD629"/>
                </a:solidFill>
              </a:rPr>
              <a:t>(2) </a:t>
            </a:r>
            <a:r>
              <a:rPr lang="en-US" dirty="0"/>
              <a:t>Active, discussion-based learning is the most effective</a:t>
            </a:r>
          </a:p>
          <a:p>
            <a:pPr>
              <a:buNone/>
            </a:pPr>
            <a:r>
              <a:rPr lang="en-US" dirty="0">
                <a:solidFill>
                  <a:srgbClr val="FFD629"/>
                </a:solidFill>
              </a:rPr>
              <a:t>(3) </a:t>
            </a:r>
            <a:r>
              <a:rPr lang="en-US" dirty="0"/>
              <a:t>A conceptual focus allows for the deepest connections: Ideas First, Formalism Second, Math Third</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p:txBody>
          <a:bodyPr/>
          <a:lstStyle/>
          <a:p>
            <a:r>
              <a:rPr lang="en-US" sz="8800" dirty="0"/>
              <a:t>Yeah, but …</a:t>
            </a:r>
            <a:endParaRPr lang="en-CA" sz="8800" dirty="0"/>
          </a:p>
        </p:txBody>
      </p:sp>
      <p:sp>
        <p:nvSpPr>
          <p:cNvPr id="5" name="Subtitle 4"/>
          <p:cNvSpPr>
            <a:spLocks noGrp="1"/>
          </p:cNvSpPr>
          <p:nvPr>
            <p:ph type="subTitle" sz="quarter" idx="1"/>
          </p:nvPr>
        </p:nvSpPr>
        <p:spPr/>
        <p:txBody>
          <a:bodyPr/>
          <a:lstStyle/>
          <a:p>
            <a:r>
              <a:rPr lang="en-US" sz="6000" dirty="0"/>
              <a:t>It worked for me.</a:t>
            </a:r>
            <a:endParaRPr lang="en-CA" sz="6000" dirty="0"/>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1.staticflickr.com/7/6111/6303157407_1c1245e7d0_b.jpg"/>
          <p:cNvPicPr>
            <a:picLocks noChangeAspect="1" noChangeArrowheads="1"/>
          </p:cNvPicPr>
          <p:nvPr/>
        </p:nvPicPr>
        <p:blipFill>
          <a:blip r:embed="rId2" cstate="print">
            <a:lum contrast="10000"/>
          </a:blip>
          <a:srcRect l="6250" t="23051" r="17985" b="10836"/>
          <a:stretch>
            <a:fillRect/>
          </a:stretch>
        </p:blipFill>
        <p:spPr bwMode="auto">
          <a:xfrm>
            <a:off x="0" y="741173"/>
            <a:ext cx="9144000" cy="6116827"/>
          </a:xfrm>
          <a:prstGeom prst="rect">
            <a:avLst/>
          </a:prstGeom>
          <a:noFill/>
        </p:spPr>
      </p:pic>
      <p:sp>
        <p:nvSpPr>
          <p:cNvPr id="3" name="Title 2"/>
          <p:cNvSpPr>
            <a:spLocks noGrp="1"/>
          </p:cNvSpPr>
          <p:nvPr>
            <p:ph type="title"/>
          </p:nvPr>
        </p:nvSpPr>
        <p:spPr>
          <a:xfrm>
            <a:off x="1" y="-95000"/>
            <a:ext cx="9144000" cy="1705436"/>
          </a:xfrm>
          <a:solidFill>
            <a:srgbClr val="000000">
              <a:alpha val="61176"/>
            </a:srgbClr>
          </a:solidFill>
        </p:spPr>
        <p:txBody>
          <a:bodyPr/>
          <a:lstStyle/>
          <a:p>
            <a:r>
              <a:rPr lang="en-US" sz="5400" dirty="0"/>
              <a:t>You Thrived in the  Traditional Classroom</a:t>
            </a:r>
            <a:endParaRPr lang="en-CA" sz="5400" dirty="0"/>
          </a:p>
        </p:txBody>
      </p:sp>
    </p:spTree>
  </p:cSld>
  <p:clrMapOvr>
    <a:masterClrMapping/>
  </p:clrMapOvr>
  <p:transition spd="med" advClick="0">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62"/>
            <a:ext cx="9144000" cy="1143000"/>
          </a:xfrm>
          <a:solidFill>
            <a:srgbClr val="000000">
              <a:alpha val="56078"/>
            </a:srgbClr>
          </a:solidFill>
        </p:spPr>
        <p:txBody>
          <a:bodyPr/>
          <a:lstStyle/>
          <a:p>
            <a:r>
              <a:rPr lang="en-US" dirty="0"/>
              <a:t>You are </a:t>
            </a:r>
            <a:r>
              <a:rPr lang="en-US" dirty="0">
                <a:solidFill>
                  <a:srgbClr val="92D050"/>
                </a:solidFill>
              </a:rPr>
              <a:t>not</a:t>
            </a:r>
            <a:r>
              <a:rPr lang="en-US" dirty="0"/>
              <a:t> the average student</a:t>
            </a:r>
            <a:endParaRPr lang="en-CA" dirty="0"/>
          </a:p>
        </p:txBody>
      </p:sp>
      <p:pic>
        <p:nvPicPr>
          <p:cNvPr id="15362" name="Picture 2" descr="http://www.wanhuajing.com/pic/1511/0413/942860/3_640_480.jpg"/>
          <p:cNvPicPr>
            <a:picLocks noChangeAspect="1" noChangeArrowheads="1"/>
          </p:cNvPicPr>
          <p:nvPr/>
        </p:nvPicPr>
        <p:blipFill>
          <a:blip r:embed="rId2" cstate="print"/>
          <a:srcRect t="10417" b="7083"/>
          <a:stretch>
            <a:fillRect/>
          </a:stretch>
        </p:blipFill>
        <p:spPr bwMode="auto">
          <a:xfrm>
            <a:off x="0" y="1105469"/>
            <a:ext cx="9144000" cy="5752531"/>
          </a:xfrm>
          <a:prstGeom prst="rect">
            <a:avLst/>
          </a:prstGeom>
          <a:noFill/>
        </p:spPr>
      </p:pic>
      <p:sp>
        <p:nvSpPr>
          <p:cNvPr id="6" name="TextBox 5"/>
          <p:cNvSpPr txBox="1"/>
          <p:nvPr/>
        </p:nvSpPr>
        <p:spPr>
          <a:xfrm>
            <a:off x="4745800" y="3512625"/>
            <a:ext cx="2524125" cy="707886"/>
          </a:xfrm>
          <a:prstGeom prst="rect">
            <a:avLst/>
          </a:prstGeom>
          <a:noFill/>
        </p:spPr>
        <p:txBody>
          <a:bodyPr wrap="square" rtlCol="0">
            <a:spAutoFit/>
          </a:bodyPr>
          <a:lstStyle/>
          <a:p>
            <a:pPr algn="ctr"/>
            <a:r>
              <a:rPr lang="en-US" sz="2000" b="1" dirty="0">
                <a:solidFill>
                  <a:srgbClr val="FFFF00"/>
                </a:solidFill>
                <a:latin typeface="Arial" pitchFamily="34" charset="0"/>
                <a:cs typeface="Arial" pitchFamily="34" charset="0"/>
              </a:rPr>
              <a:t>Physics</a:t>
            </a:r>
          </a:p>
          <a:p>
            <a:pPr algn="ctr"/>
            <a:r>
              <a:rPr lang="en-US" sz="2000" b="1" dirty="0">
                <a:solidFill>
                  <a:srgbClr val="FFFF00"/>
                </a:solidFill>
                <a:latin typeface="Arial" pitchFamily="34" charset="0"/>
                <a:cs typeface="Arial" pitchFamily="34" charset="0"/>
              </a:rPr>
              <a:t>Prof</a:t>
            </a:r>
            <a:endParaRPr lang="en-CA" sz="20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xmlns="" val="337701366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626423" y="893206"/>
            <a:ext cx="7772400" cy="1920875"/>
          </a:xfrm>
        </p:spPr>
        <p:txBody>
          <a:bodyPr/>
          <a:lstStyle/>
          <a:p>
            <a:r>
              <a:rPr lang="en-US" dirty="0"/>
              <a:t>Do not mistake yourself for your students</a:t>
            </a:r>
            <a:endParaRPr lang="en-CA" dirty="0"/>
          </a:p>
        </p:txBody>
      </p:sp>
      <p:sp>
        <p:nvSpPr>
          <p:cNvPr id="5" name="Subtitle 4"/>
          <p:cNvSpPr>
            <a:spLocks noGrp="1"/>
          </p:cNvSpPr>
          <p:nvPr>
            <p:ph type="subTitle" sz="quarter" idx="1"/>
          </p:nvPr>
        </p:nvSpPr>
        <p:spPr>
          <a:xfrm>
            <a:off x="1148322" y="3522184"/>
            <a:ext cx="6838950" cy="3007550"/>
          </a:xfrm>
        </p:spPr>
        <p:txBody>
          <a:bodyPr/>
          <a:lstStyle/>
          <a:p>
            <a:r>
              <a:rPr lang="en-US" dirty="0"/>
              <a:t>The fact that it worked for you </a:t>
            </a:r>
            <a:r>
              <a:rPr lang="en-US" dirty="0">
                <a:solidFill>
                  <a:srgbClr val="92D050"/>
                </a:solidFill>
              </a:rPr>
              <a:t>only proves that it worked for you.</a:t>
            </a:r>
          </a:p>
          <a:p>
            <a:endParaRPr lang="en-US" sz="1050" dirty="0">
              <a:solidFill>
                <a:srgbClr val="92D050"/>
              </a:solidFill>
            </a:endParaRPr>
          </a:p>
          <a:p>
            <a:r>
              <a:rPr lang="en-US" dirty="0"/>
              <a:t>You suffer from expert blindness: </a:t>
            </a:r>
            <a:r>
              <a:rPr lang="en-US" dirty="0">
                <a:solidFill>
                  <a:srgbClr val="92D050"/>
                </a:solidFill>
              </a:rPr>
              <a:t>You have forgotten what it’s like to be a novice.</a:t>
            </a:r>
            <a:endParaRPr lang="en-CA" dirty="0">
              <a:solidFill>
                <a:srgbClr val="92D050"/>
              </a:solidFill>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p:txBody>
          <a:bodyPr/>
          <a:lstStyle/>
          <a:p>
            <a:r>
              <a:rPr lang="en-US" sz="8800" dirty="0"/>
              <a:t>Yeah, but …</a:t>
            </a:r>
            <a:endParaRPr lang="en-CA" sz="8800" dirty="0"/>
          </a:p>
        </p:txBody>
      </p:sp>
      <p:sp>
        <p:nvSpPr>
          <p:cNvPr id="5" name="Subtitle 4"/>
          <p:cNvSpPr>
            <a:spLocks noGrp="1"/>
          </p:cNvSpPr>
          <p:nvPr>
            <p:ph type="subTitle" sz="quarter" idx="1"/>
          </p:nvPr>
        </p:nvSpPr>
        <p:spPr>
          <a:xfrm>
            <a:off x="648586" y="3886200"/>
            <a:ext cx="7878726" cy="1752600"/>
          </a:xfrm>
        </p:spPr>
        <p:txBody>
          <a:bodyPr/>
          <a:lstStyle/>
          <a:p>
            <a:r>
              <a:rPr lang="en-US" sz="6000" dirty="0"/>
              <a:t>There is </a:t>
            </a:r>
            <a:r>
              <a:rPr lang="en-US" sz="6000" dirty="0" smtClean="0"/>
              <a:t>so much material to </a:t>
            </a:r>
            <a:r>
              <a:rPr lang="en-US" sz="6000" dirty="0"/>
              <a:t>cover</a:t>
            </a:r>
            <a:endParaRPr lang="en-CA" sz="6000" dirty="0"/>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Related image"/>
          <p:cNvPicPr>
            <a:picLocks noChangeAspect="1" noChangeArrowheads="1"/>
          </p:cNvPicPr>
          <p:nvPr/>
        </p:nvPicPr>
        <p:blipFill>
          <a:blip r:embed="rId3" cstate="print"/>
          <a:srcRect/>
          <a:stretch>
            <a:fillRect/>
          </a:stretch>
        </p:blipFill>
        <p:spPr bwMode="auto">
          <a:xfrm>
            <a:off x="0" y="-1"/>
            <a:ext cx="9144000" cy="6858002"/>
          </a:xfrm>
          <a:prstGeom prst="rect">
            <a:avLst/>
          </a:prstGeom>
          <a:noFill/>
        </p:spPr>
      </p:pic>
      <p:sp>
        <p:nvSpPr>
          <p:cNvPr id="5" name="Title 4"/>
          <p:cNvSpPr>
            <a:spLocks noGrp="1"/>
          </p:cNvSpPr>
          <p:nvPr>
            <p:ph type="title"/>
          </p:nvPr>
        </p:nvSpPr>
        <p:spPr/>
        <p:txBody>
          <a:bodyPr/>
          <a:lstStyle/>
          <a:p>
            <a:r>
              <a:rPr lang="en-US" sz="5400" dirty="0"/>
              <a:t>Great Teachers</a:t>
            </a:r>
            <a:endParaRPr lang="en-CA" sz="5400" dirty="0"/>
          </a:p>
        </p:txBody>
      </p:sp>
    </p:spTree>
  </p:cSld>
  <p:clrMapOvr>
    <a:masterClrMapping/>
  </p:clrMapOvr>
  <p:transition spd="med" advClick="0">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778815"/>
            <a:ext cx="9144000" cy="6079185"/>
            <a:chOff x="0" y="778815"/>
            <a:chExt cx="9144000" cy="6079185"/>
          </a:xfrm>
        </p:grpSpPr>
        <p:pic>
          <p:nvPicPr>
            <p:cNvPr id="24578" name="Picture 2" descr="Image result"/>
            <p:cNvPicPr>
              <a:picLocks noChangeAspect="1" noChangeArrowheads="1"/>
            </p:cNvPicPr>
            <p:nvPr/>
          </p:nvPicPr>
          <p:blipFill>
            <a:blip r:embed="rId3" cstate="print"/>
            <a:srcRect/>
            <a:stretch>
              <a:fillRect/>
            </a:stretch>
          </p:blipFill>
          <p:spPr bwMode="auto">
            <a:xfrm>
              <a:off x="0" y="778815"/>
              <a:ext cx="9144000" cy="6079185"/>
            </a:xfrm>
            <a:prstGeom prst="rect">
              <a:avLst/>
            </a:prstGeom>
            <a:noFill/>
          </p:spPr>
        </p:pic>
        <p:sp>
          <p:nvSpPr>
            <p:cNvPr id="5" name="Rectangle 4"/>
            <p:cNvSpPr/>
            <p:nvPr/>
          </p:nvSpPr>
          <p:spPr>
            <a:xfrm>
              <a:off x="0" y="6273213"/>
              <a:ext cx="9144000" cy="584775"/>
            </a:xfrm>
            <a:prstGeom prst="rect">
              <a:avLst/>
            </a:prstGeom>
            <a:solidFill>
              <a:srgbClr val="000000">
                <a:alpha val="50196"/>
              </a:srgbClr>
            </a:solidFill>
          </p:spPr>
          <p:txBody>
            <a:bodyPr wrap="square">
              <a:spAutoFit/>
            </a:bodyPr>
            <a:lstStyle/>
            <a:p>
              <a:pPr algn="ctr"/>
              <a:r>
                <a:rPr lang="en-CA" sz="1600" b="1" i="1" dirty="0" err="1">
                  <a:effectLst>
                    <a:outerShdw blurRad="38100" dist="38100" dir="2700000" algn="tl">
                      <a:srgbClr val="000000">
                        <a:alpha val="43137"/>
                      </a:srgbClr>
                    </a:outerShdw>
                  </a:effectLst>
                  <a:latin typeface="Arial" pitchFamily="34" charset="0"/>
                  <a:cs typeface="Arial" pitchFamily="34" charset="0"/>
                </a:rPr>
                <a:t>Biblia</a:t>
              </a:r>
              <a:r>
                <a:rPr lang="en-CA" sz="1600" b="1" i="1" dirty="0">
                  <a:effectLst>
                    <a:outerShdw blurRad="38100" dist="38100" dir="2700000" algn="tl">
                      <a:srgbClr val="000000">
                        <a:alpha val="43137"/>
                      </a:srgbClr>
                    </a:outerShdw>
                  </a:effectLst>
                  <a:latin typeface="Arial" pitchFamily="34" charset="0"/>
                  <a:cs typeface="Arial" pitchFamily="34" charset="0"/>
                </a:rPr>
                <a:t> </a:t>
              </a:r>
              <a:r>
                <a:rPr lang="en-CA" sz="1600" b="1" i="1" dirty="0" err="1">
                  <a:effectLst>
                    <a:outerShdw blurRad="38100" dist="38100" dir="2700000" algn="tl">
                      <a:srgbClr val="000000">
                        <a:alpha val="43137"/>
                      </a:srgbClr>
                    </a:outerShdw>
                  </a:effectLst>
                  <a:latin typeface="Arial" pitchFamily="34" charset="0"/>
                  <a:cs typeface="Arial" pitchFamily="34" charset="0"/>
                </a:rPr>
                <a:t>latina</a:t>
              </a:r>
              <a:r>
                <a:rPr lang="en-CA" sz="1600" b="1" dirty="0">
                  <a:effectLst>
                    <a:outerShdw blurRad="38100" dist="38100" dir="2700000" algn="tl">
                      <a:srgbClr val="000000">
                        <a:alpha val="43137"/>
                      </a:srgbClr>
                    </a:outerShdw>
                  </a:effectLst>
                  <a:latin typeface="Arial" pitchFamily="34" charset="0"/>
                  <a:cs typeface="Arial" pitchFamily="34" charset="0"/>
                </a:rPr>
                <a:t> (Bible in Latin). Mainz: Johann Gutenberg, 1455. </a:t>
              </a:r>
            </a:p>
            <a:p>
              <a:pPr algn="ctr"/>
              <a:r>
                <a:rPr lang="en-CA" sz="1600" b="1" dirty="0">
                  <a:effectLst>
                    <a:outerShdw blurRad="38100" dist="38100" dir="2700000" algn="tl">
                      <a:srgbClr val="000000">
                        <a:alpha val="43137"/>
                      </a:srgbClr>
                    </a:outerShdw>
                  </a:effectLst>
                  <a:latin typeface="Arial" pitchFamily="34" charset="0"/>
                  <a:cs typeface="Arial" pitchFamily="34" charset="0"/>
                </a:rPr>
                <a:t>Otto </a:t>
              </a:r>
              <a:r>
                <a:rPr lang="en-CA" sz="1600" b="1" dirty="0" err="1">
                  <a:effectLst>
                    <a:outerShdw blurRad="38100" dist="38100" dir="2700000" algn="tl">
                      <a:srgbClr val="000000">
                        <a:alpha val="43137"/>
                      </a:srgbClr>
                    </a:outerShdw>
                  </a:effectLst>
                  <a:latin typeface="Arial" pitchFamily="34" charset="0"/>
                  <a:cs typeface="Arial" pitchFamily="34" charset="0"/>
                </a:rPr>
                <a:t>Vollbehr</a:t>
              </a:r>
              <a:r>
                <a:rPr lang="en-CA" sz="1600" b="1" dirty="0">
                  <a:effectLst>
                    <a:outerShdw blurRad="38100" dist="38100" dir="2700000" algn="tl">
                      <a:srgbClr val="000000">
                        <a:alpha val="43137"/>
                      </a:srgbClr>
                    </a:outerShdw>
                  </a:effectLst>
                  <a:latin typeface="Arial" pitchFamily="34" charset="0"/>
                  <a:cs typeface="Arial" pitchFamily="34" charset="0"/>
                </a:rPr>
                <a:t> Collection, Library of Congress (01.17.00)</a:t>
              </a:r>
            </a:p>
          </p:txBody>
        </p:sp>
      </p:grpSp>
      <p:sp>
        <p:nvSpPr>
          <p:cNvPr id="3" name="Content Placeholder 2"/>
          <p:cNvSpPr>
            <a:spLocks noGrp="1"/>
          </p:cNvSpPr>
          <p:nvPr>
            <p:ph idx="1"/>
          </p:nvPr>
        </p:nvSpPr>
        <p:spPr>
          <a:xfrm>
            <a:off x="0" y="765545"/>
            <a:ext cx="9144000" cy="5518297"/>
          </a:xfrm>
          <a:solidFill>
            <a:srgbClr val="000000">
              <a:alpha val="50196"/>
            </a:srgbClr>
          </a:solidFill>
        </p:spPr>
        <p:txBody>
          <a:bodyPr/>
          <a:lstStyle/>
          <a:p>
            <a:pPr algn="ctr"/>
            <a:endParaRPr lang="en-US" sz="3600" dirty="0"/>
          </a:p>
          <a:p>
            <a:pPr algn="ctr"/>
            <a:r>
              <a:rPr lang="en-US" sz="3600" dirty="0"/>
              <a:t>Students can read prior to class</a:t>
            </a:r>
          </a:p>
          <a:p>
            <a:pPr algn="ctr"/>
            <a:r>
              <a:rPr lang="en-US" sz="3600" dirty="0"/>
              <a:t>Learning Management System: Perusall.com</a:t>
            </a:r>
          </a:p>
          <a:p>
            <a:pPr algn="ctr">
              <a:buNone/>
            </a:pPr>
            <a:endParaRPr lang="en-US" sz="3600" dirty="0"/>
          </a:p>
          <a:p>
            <a:pPr algn="ctr"/>
            <a:r>
              <a:rPr lang="en-US" sz="3600" dirty="0"/>
              <a:t>Cover less, but do it well</a:t>
            </a:r>
          </a:p>
          <a:p>
            <a:pPr algn="ctr"/>
            <a:endParaRPr lang="en-CA" sz="3600" dirty="0"/>
          </a:p>
        </p:txBody>
      </p:sp>
      <p:sp>
        <p:nvSpPr>
          <p:cNvPr id="2" name="Title 1"/>
          <p:cNvSpPr>
            <a:spLocks noGrp="1"/>
          </p:cNvSpPr>
          <p:nvPr>
            <p:ph type="title"/>
          </p:nvPr>
        </p:nvSpPr>
        <p:spPr>
          <a:xfrm>
            <a:off x="0" y="8298"/>
            <a:ext cx="9144000" cy="884837"/>
          </a:xfrm>
        </p:spPr>
        <p:txBody>
          <a:bodyPr/>
          <a:lstStyle/>
          <a:p>
            <a:r>
              <a:rPr lang="en-US" dirty="0"/>
              <a:t>Liberate Yourself From Content</a:t>
            </a:r>
            <a:endParaRPr lang="en-CA" dirty="0"/>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500"/>
                                        <p:tgtEl>
                                          <p:spTgt spid="3">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2339439"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pic>
        <p:nvPicPr>
          <p:cNvPr id="16389" name="Picture 5" descr="http://imgc.allpostersimages.com/images/P-488-488-90/62/6258/2TR3100Z/posters/cheers-coach.jpg"/>
          <p:cNvPicPr>
            <a:picLocks noChangeAspect="1" noChangeArrowheads="1"/>
          </p:cNvPicPr>
          <p:nvPr/>
        </p:nvPicPr>
        <p:blipFill>
          <a:blip r:embed="rId3" cstate="print"/>
          <a:srcRect/>
          <a:stretch>
            <a:fillRect/>
          </a:stretch>
        </p:blipFill>
        <p:spPr bwMode="auto">
          <a:xfrm>
            <a:off x="2333625" y="0"/>
            <a:ext cx="6810375" cy="6858000"/>
          </a:xfrm>
          <a:prstGeom prst="rect">
            <a:avLst/>
          </a:prstGeom>
          <a:noFill/>
          <a:ln w="9525">
            <a:noFill/>
            <a:miter lim="800000"/>
            <a:headEnd/>
            <a:tailEnd/>
          </a:ln>
        </p:spPr>
      </p:pic>
      <p:sp>
        <p:nvSpPr>
          <p:cNvPr id="9" name="Content Placeholder 8"/>
          <p:cNvSpPr>
            <a:spLocks noGrp="1"/>
          </p:cNvSpPr>
          <p:nvPr>
            <p:ph idx="1"/>
          </p:nvPr>
        </p:nvSpPr>
        <p:spPr>
          <a:xfrm>
            <a:off x="0" y="0"/>
            <a:ext cx="4095750" cy="6858000"/>
          </a:xfrm>
          <a:solidFill>
            <a:srgbClr val="000000">
              <a:alpha val="58039"/>
            </a:srgbClr>
          </a:solidFill>
        </p:spPr>
        <p:txBody>
          <a:bodyPr anchor="ctr"/>
          <a:lstStyle/>
          <a:p>
            <a:pPr marL="0" indent="0" algn="ctr">
              <a:buNone/>
            </a:pPr>
            <a:r>
              <a:rPr lang="en-US" sz="4800" dirty="0">
                <a:solidFill>
                  <a:srgbClr val="FFC000"/>
                </a:solidFill>
                <a:effectLst>
                  <a:outerShdw blurRad="38100" dist="38100" dir="2700000" algn="tl">
                    <a:srgbClr val="000000">
                      <a:alpha val="43137"/>
                    </a:srgbClr>
                  </a:outerShdw>
                </a:effectLst>
              </a:rPr>
              <a:t>The Role of the Teacher</a:t>
            </a:r>
          </a:p>
          <a:p>
            <a:pPr marL="0" indent="0" algn="ctr">
              <a:buNone/>
            </a:pPr>
            <a:r>
              <a:rPr lang="en-US" sz="4000" dirty="0">
                <a:effectLst>
                  <a:outerShdw blurRad="38100" dist="38100" dir="2700000" algn="tl">
                    <a:srgbClr val="000000">
                      <a:alpha val="43137"/>
                    </a:srgbClr>
                  </a:outerShdw>
                </a:effectLst>
              </a:rPr>
              <a:t>We help them sort through the details. </a:t>
            </a:r>
          </a:p>
          <a:p>
            <a:pPr marL="0" indent="0" algn="ctr">
              <a:buNone/>
            </a:pPr>
            <a:r>
              <a:rPr lang="en-US" sz="4000" dirty="0">
                <a:effectLst>
                  <a:outerShdw blurRad="38100" dist="38100" dir="2700000" algn="tl">
                    <a:srgbClr val="000000">
                      <a:alpha val="43137"/>
                    </a:srgbClr>
                  </a:outerShdw>
                </a:effectLst>
              </a:rPr>
              <a:t>We provide context, insight and meaningful practice.</a:t>
            </a:r>
            <a:endParaRPr lang="en-CA" sz="4000" dirty="0">
              <a:effectLst>
                <a:outerShdw blurRad="38100" dist="38100" dir="2700000" algn="tl">
                  <a:srgbClr val="000000">
                    <a:alpha val="43137"/>
                  </a:srgbClr>
                </a:outerShdw>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p:txBody>
          <a:bodyPr/>
          <a:lstStyle/>
          <a:p>
            <a:r>
              <a:rPr lang="en-US" sz="8800" dirty="0"/>
              <a:t>Yeah, but …</a:t>
            </a:r>
            <a:endParaRPr lang="en-CA" sz="8800" dirty="0"/>
          </a:p>
        </p:txBody>
      </p:sp>
      <p:sp>
        <p:nvSpPr>
          <p:cNvPr id="5" name="Subtitle 4"/>
          <p:cNvSpPr>
            <a:spLocks noGrp="1"/>
          </p:cNvSpPr>
          <p:nvPr>
            <p:ph type="subTitle" sz="quarter" idx="1"/>
          </p:nvPr>
        </p:nvSpPr>
        <p:spPr>
          <a:xfrm>
            <a:off x="935665" y="3886200"/>
            <a:ext cx="7357729" cy="1752600"/>
          </a:xfrm>
        </p:spPr>
        <p:txBody>
          <a:bodyPr/>
          <a:lstStyle/>
          <a:p>
            <a:r>
              <a:rPr lang="en-US" sz="6000" dirty="0"/>
              <a:t>I don’t have time to change everything</a:t>
            </a:r>
            <a:endParaRPr lang="en-CA" sz="6000" dirty="0"/>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p:spPr>
        <p:txBody>
          <a:bodyPr/>
          <a:lstStyle/>
          <a:p>
            <a:r>
              <a:rPr lang="en-US" sz="4000" dirty="0"/>
              <a:t>A </a:t>
            </a:r>
            <a:r>
              <a:rPr lang="en-US" sz="4000" dirty="0" smtClean="0"/>
              <a:t>100% Satire-Free </a:t>
            </a:r>
            <a:r>
              <a:rPr lang="en-US" sz="4000" dirty="0"/>
              <a:t>Modest Proposal</a:t>
            </a:r>
            <a:endParaRPr lang="en-CA" sz="4000" dirty="0"/>
          </a:p>
        </p:txBody>
      </p:sp>
      <p:sp>
        <p:nvSpPr>
          <p:cNvPr id="3" name="Content Placeholder 2"/>
          <p:cNvSpPr>
            <a:spLocks noGrp="1"/>
          </p:cNvSpPr>
          <p:nvPr>
            <p:ph idx="1"/>
          </p:nvPr>
        </p:nvSpPr>
        <p:spPr>
          <a:xfrm>
            <a:off x="5380074" y="1275907"/>
            <a:ext cx="3763926" cy="5326911"/>
          </a:xfrm>
        </p:spPr>
        <p:txBody>
          <a:bodyPr/>
          <a:lstStyle/>
          <a:p>
            <a:pPr marL="0" indent="0" algn="ctr">
              <a:buNone/>
            </a:pPr>
            <a:r>
              <a:rPr lang="en-CA" sz="2800" dirty="0"/>
              <a:t>PHYSICS 4L03 A/B - Literature Review</a:t>
            </a:r>
          </a:p>
          <a:p>
            <a:pPr marL="0" indent="0" algn="ctr">
              <a:buNone/>
            </a:pPr>
            <a:endParaRPr lang="en-CA" sz="2800" dirty="0"/>
          </a:p>
          <a:p>
            <a:pPr marL="0" indent="0" algn="ctr">
              <a:buNone/>
            </a:pPr>
            <a:r>
              <a:rPr lang="en-CA" sz="2800" dirty="0"/>
              <a:t>A directed reading and review of the literature in </a:t>
            </a:r>
            <a:r>
              <a:rPr lang="en-CA" sz="2800" dirty="0">
                <a:solidFill>
                  <a:srgbClr val="FFD629"/>
                </a:solidFill>
              </a:rPr>
              <a:t>any field </a:t>
            </a:r>
            <a:r>
              <a:rPr lang="en-CA" sz="2800" dirty="0"/>
              <a:t>of physics or astronomy, associated with a faculty member’s research area. </a:t>
            </a:r>
            <a:endParaRPr lang="en-CA" sz="3600" dirty="0"/>
          </a:p>
          <a:p>
            <a:endParaRPr lang="en-CA" dirty="0"/>
          </a:p>
        </p:txBody>
      </p:sp>
      <p:pic>
        <p:nvPicPr>
          <p:cNvPr id="21506" name="Picture 2" descr="Image result"/>
          <p:cNvPicPr>
            <a:picLocks noChangeAspect="1" noChangeArrowheads="1"/>
          </p:cNvPicPr>
          <p:nvPr/>
        </p:nvPicPr>
        <p:blipFill>
          <a:blip r:embed="rId2" cstate="print"/>
          <a:srcRect/>
          <a:stretch>
            <a:fillRect/>
          </a:stretch>
        </p:blipFill>
        <p:spPr bwMode="auto">
          <a:xfrm>
            <a:off x="0" y="1153632"/>
            <a:ext cx="5393220" cy="5704367"/>
          </a:xfrm>
          <a:prstGeom prst="rect">
            <a:avLst/>
          </a:prstGeom>
          <a:noFill/>
        </p:spPr>
      </p:pic>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https://media.glassdoor.com/l/60/66/21/0a/group-photo.jpg"/>
          <p:cNvPicPr>
            <a:picLocks noChangeAspect="1" noChangeArrowheads="1"/>
          </p:cNvPicPr>
          <p:nvPr/>
        </p:nvPicPr>
        <p:blipFill>
          <a:blip r:embed="rId2" cstate="print"/>
          <a:srcRect/>
          <a:stretch>
            <a:fillRect/>
          </a:stretch>
        </p:blipFill>
        <p:spPr bwMode="auto">
          <a:xfrm>
            <a:off x="0" y="877823"/>
            <a:ext cx="9144000" cy="5980177"/>
          </a:xfrm>
          <a:prstGeom prst="rect">
            <a:avLst/>
          </a:prstGeom>
          <a:noFill/>
        </p:spPr>
      </p:pic>
      <p:sp>
        <p:nvSpPr>
          <p:cNvPr id="2" name="Title 1"/>
          <p:cNvSpPr>
            <a:spLocks noGrp="1"/>
          </p:cNvSpPr>
          <p:nvPr>
            <p:ph type="title"/>
          </p:nvPr>
        </p:nvSpPr>
        <p:spPr>
          <a:xfrm>
            <a:off x="457200" y="8298"/>
            <a:ext cx="8229600" cy="884837"/>
          </a:xfrm>
        </p:spPr>
        <p:txBody>
          <a:bodyPr/>
          <a:lstStyle/>
          <a:p>
            <a:r>
              <a:rPr lang="en-US" dirty="0"/>
              <a:t>Win-Win Deal</a:t>
            </a:r>
            <a:endParaRPr lang="en-CA" dirty="0"/>
          </a:p>
        </p:txBody>
      </p:sp>
      <p:sp>
        <p:nvSpPr>
          <p:cNvPr id="3" name="Content Placeholder 2"/>
          <p:cNvSpPr>
            <a:spLocks noGrp="1"/>
          </p:cNvSpPr>
          <p:nvPr>
            <p:ph idx="1"/>
          </p:nvPr>
        </p:nvSpPr>
        <p:spPr>
          <a:xfrm>
            <a:off x="0" y="850605"/>
            <a:ext cx="9144000" cy="6007395"/>
          </a:xfrm>
          <a:solidFill>
            <a:srgbClr val="000000">
              <a:alpha val="60000"/>
            </a:srgbClr>
          </a:solidFill>
        </p:spPr>
        <p:txBody>
          <a:bodyPr/>
          <a:lstStyle/>
          <a:p>
            <a:pPr algn="ctr">
              <a:buNone/>
            </a:pPr>
            <a:r>
              <a:rPr lang="en-US" sz="3600" dirty="0">
                <a:solidFill>
                  <a:srgbClr val="92D050"/>
                </a:solidFill>
              </a:rPr>
              <a:t>You</a:t>
            </a:r>
            <a:r>
              <a:rPr lang="en-US" sz="3600" dirty="0"/>
              <a:t> need help / time</a:t>
            </a:r>
          </a:p>
          <a:p>
            <a:pPr algn="ctr">
              <a:buNone/>
            </a:pPr>
            <a:r>
              <a:rPr lang="en-US" sz="3600" dirty="0">
                <a:solidFill>
                  <a:srgbClr val="92D050"/>
                </a:solidFill>
              </a:rPr>
              <a:t>Upper-year undergrads </a:t>
            </a:r>
            <a:r>
              <a:rPr lang="en-US" sz="3600" dirty="0"/>
              <a:t>and </a:t>
            </a:r>
            <a:r>
              <a:rPr lang="en-US" sz="3600" dirty="0">
                <a:solidFill>
                  <a:srgbClr val="92D050"/>
                </a:solidFill>
              </a:rPr>
              <a:t>graduate students</a:t>
            </a:r>
            <a:r>
              <a:rPr lang="en-US" sz="3600" dirty="0"/>
              <a:t> need apprenticeship in teaching</a:t>
            </a:r>
          </a:p>
          <a:p>
            <a:pPr algn="ctr">
              <a:buNone/>
            </a:pPr>
            <a:r>
              <a:rPr lang="en-US" sz="3600" dirty="0"/>
              <a:t>Use </a:t>
            </a:r>
            <a:r>
              <a:rPr lang="en-CA" sz="3600" dirty="0"/>
              <a:t>PHYSICS 4L03 A/B to:</a:t>
            </a:r>
            <a:endParaRPr lang="en-US" sz="3600" dirty="0"/>
          </a:p>
          <a:p>
            <a:pPr algn="ctr"/>
            <a:r>
              <a:rPr lang="en-US" sz="3600" dirty="0"/>
              <a:t>Summarize relevant literature</a:t>
            </a:r>
          </a:p>
          <a:p>
            <a:pPr algn="ctr"/>
            <a:r>
              <a:rPr lang="en-US" sz="3600" dirty="0"/>
              <a:t>Observe classes / interview students</a:t>
            </a:r>
          </a:p>
          <a:p>
            <a:pPr algn="ctr"/>
            <a:r>
              <a:rPr lang="en-US" sz="3600" dirty="0"/>
              <a:t>Study problem set / exam results</a:t>
            </a:r>
            <a:endParaRPr lang="en-CA" sz="3600" dirty="0"/>
          </a:p>
          <a:p>
            <a:pPr algn="ctr"/>
            <a:r>
              <a:rPr lang="en-US" sz="3600" dirty="0"/>
              <a:t>Design lesson ideas for trial</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63"/>
            <a:ext cx="8229600" cy="1443377"/>
          </a:xfrm>
        </p:spPr>
        <p:txBody>
          <a:bodyPr/>
          <a:lstStyle/>
          <a:p>
            <a:r>
              <a:rPr lang="en-US" dirty="0"/>
              <a:t>PER Covers All Standard Undergrad Topics</a:t>
            </a:r>
            <a:endParaRPr lang="en-CA" dirty="0"/>
          </a:p>
        </p:txBody>
      </p:sp>
      <p:pic>
        <p:nvPicPr>
          <p:cNvPr id="130050" name="Picture 2"/>
          <p:cNvPicPr>
            <a:picLocks noChangeAspect="1" noChangeArrowheads="1"/>
          </p:cNvPicPr>
          <p:nvPr/>
        </p:nvPicPr>
        <p:blipFill>
          <a:blip r:embed="rId2" cstate="print"/>
          <a:srcRect/>
          <a:stretch>
            <a:fillRect/>
          </a:stretch>
        </p:blipFill>
        <p:spPr bwMode="auto">
          <a:xfrm>
            <a:off x="-922677" y="556492"/>
            <a:ext cx="11914496" cy="8304344"/>
          </a:xfrm>
          <a:prstGeom prst="rect">
            <a:avLst/>
          </a:prstGeom>
          <a:noFill/>
          <a:ln w="9525">
            <a:noFill/>
            <a:miter lim="800000"/>
            <a:headEnd/>
            <a:tailEnd/>
          </a:ln>
        </p:spPr>
      </p:pic>
      <p:pic>
        <p:nvPicPr>
          <p:cNvPr id="130051" name="Picture 3"/>
          <p:cNvPicPr>
            <a:picLocks noChangeAspect="1" noChangeArrowheads="1"/>
          </p:cNvPicPr>
          <p:nvPr/>
        </p:nvPicPr>
        <p:blipFill>
          <a:blip r:embed="rId3" cstate="print"/>
          <a:srcRect/>
          <a:stretch>
            <a:fillRect/>
          </a:stretch>
        </p:blipFill>
        <p:spPr bwMode="auto">
          <a:xfrm>
            <a:off x="-993758" y="1788734"/>
            <a:ext cx="11095630" cy="7434445"/>
          </a:xfrm>
          <a:prstGeom prst="rect">
            <a:avLst/>
          </a:prstGeom>
          <a:noFill/>
          <a:ln w="9525">
            <a:noFill/>
            <a:miter lim="800000"/>
            <a:headEnd/>
            <a:tailEnd/>
          </a:ln>
        </p:spPr>
      </p:pic>
      <p:pic>
        <p:nvPicPr>
          <p:cNvPr id="130052" name="Picture 4"/>
          <p:cNvPicPr>
            <a:picLocks noChangeAspect="1" noChangeArrowheads="1"/>
          </p:cNvPicPr>
          <p:nvPr/>
        </p:nvPicPr>
        <p:blipFill>
          <a:blip r:embed="rId4" cstate="print"/>
          <a:srcRect/>
          <a:stretch>
            <a:fillRect/>
          </a:stretch>
        </p:blipFill>
        <p:spPr bwMode="auto">
          <a:xfrm>
            <a:off x="-2402006" y="2440351"/>
            <a:ext cx="14202198" cy="9641426"/>
          </a:xfrm>
          <a:prstGeom prst="rect">
            <a:avLst/>
          </a:prstGeom>
          <a:noFill/>
          <a:ln w="9525">
            <a:noFill/>
            <a:miter lim="800000"/>
            <a:headEnd/>
            <a:tailEnd/>
          </a:ln>
        </p:spPr>
      </p:pic>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050"/>
                                        </p:tgtEl>
                                        <p:attrNameLst>
                                          <p:attrName>style.visibility</p:attrName>
                                        </p:attrNameLst>
                                      </p:cBhvr>
                                      <p:to>
                                        <p:strVal val="visible"/>
                                      </p:to>
                                    </p:set>
                                    <p:animEffect transition="in" filter="fade">
                                      <p:cBhvr>
                                        <p:cTn id="7" dur="500"/>
                                        <p:tgtEl>
                                          <p:spTgt spid="130050"/>
                                        </p:tgtEl>
                                      </p:cBhvr>
                                    </p:animEffect>
                                  </p:childTnLst>
                                </p:cTn>
                              </p:par>
                            </p:childTnLst>
                          </p:cTn>
                        </p:par>
                        <p:par>
                          <p:cTn id="8" fill="hold">
                            <p:stCondLst>
                              <p:cond delay="500"/>
                            </p:stCondLst>
                            <p:childTnLst>
                              <p:par>
                                <p:cTn id="9" presetID="6" presetClass="emph" presetSubtype="0" fill="hold" nodeType="afterEffect">
                                  <p:stCondLst>
                                    <p:cond delay="0"/>
                                  </p:stCondLst>
                                  <p:childTnLst>
                                    <p:animScale>
                                      <p:cBhvr>
                                        <p:cTn id="10" dur="2000" fill="hold"/>
                                        <p:tgtEl>
                                          <p:spTgt spid="130050"/>
                                        </p:tgtEl>
                                      </p:cBhvr>
                                      <p:by x="75000" y="75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0051"/>
                                        </p:tgtEl>
                                        <p:attrNameLst>
                                          <p:attrName>style.visibility</p:attrName>
                                        </p:attrNameLst>
                                      </p:cBhvr>
                                      <p:to>
                                        <p:strVal val="visible"/>
                                      </p:to>
                                    </p:set>
                                    <p:animEffect transition="in" filter="fade">
                                      <p:cBhvr>
                                        <p:cTn id="15" dur="500"/>
                                        <p:tgtEl>
                                          <p:spTgt spid="130051"/>
                                        </p:tgtEl>
                                      </p:cBhvr>
                                    </p:animEffect>
                                  </p:childTnLst>
                                </p:cTn>
                              </p:par>
                            </p:childTnLst>
                          </p:cTn>
                        </p:par>
                        <p:par>
                          <p:cTn id="16" fill="hold">
                            <p:stCondLst>
                              <p:cond delay="500"/>
                            </p:stCondLst>
                            <p:childTnLst>
                              <p:par>
                                <p:cTn id="17" presetID="6" presetClass="emph" presetSubtype="0" fill="hold" nodeType="afterEffect">
                                  <p:stCondLst>
                                    <p:cond delay="0"/>
                                  </p:stCondLst>
                                  <p:childTnLst>
                                    <p:animScale>
                                      <p:cBhvr>
                                        <p:cTn id="18" dur="2000" fill="hold"/>
                                        <p:tgtEl>
                                          <p:spTgt spid="130051"/>
                                        </p:tgtEl>
                                      </p:cBhvr>
                                      <p:by x="75000" y="75000"/>
                                    </p:animScale>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0052"/>
                                        </p:tgtEl>
                                        <p:attrNameLst>
                                          <p:attrName>style.visibility</p:attrName>
                                        </p:attrNameLst>
                                      </p:cBhvr>
                                      <p:to>
                                        <p:strVal val="visible"/>
                                      </p:to>
                                    </p:set>
                                    <p:animEffect transition="in" filter="fade">
                                      <p:cBhvr>
                                        <p:cTn id="23" dur="500"/>
                                        <p:tgtEl>
                                          <p:spTgt spid="130052"/>
                                        </p:tgtEl>
                                      </p:cBhvr>
                                    </p:animEffect>
                                  </p:childTnLst>
                                </p:cTn>
                              </p:par>
                            </p:childTnLst>
                          </p:cTn>
                        </p:par>
                        <p:par>
                          <p:cTn id="24" fill="hold">
                            <p:stCondLst>
                              <p:cond delay="500"/>
                            </p:stCondLst>
                            <p:childTnLst>
                              <p:par>
                                <p:cTn id="25" presetID="6" presetClass="emph" presetSubtype="0" fill="hold" nodeType="afterEffect">
                                  <p:stCondLst>
                                    <p:cond delay="0"/>
                                  </p:stCondLst>
                                  <p:childTnLst>
                                    <p:animScale>
                                      <p:cBhvr>
                                        <p:cTn id="26" dur="2000" fill="hold"/>
                                        <p:tgtEl>
                                          <p:spTgt spid="130052"/>
                                        </p:tgtEl>
                                      </p:cBhvr>
                                      <p:by x="75000" y="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0" y="1736725"/>
            <a:ext cx="9144000" cy="1920875"/>
          </a:xfrm>
        </p:spPr>
        <p:txBody>
          <a:bodyPr/>
          <a:lstStyle/>
          <a:p>
            <a:r>
              <a:rPr lang="en-US" sz="7200" dirty="0"/>
              <a:t>The Health of the Physics Community</a:t>
            </a:r>
            <a:endParaRPr lang="en-CA" sz="7200" dirty="0"/>
          </a:p>
        </p:txBody>
      </p:sp>
      <p:sp>
        <p:nvSpPr>
          <p:cNvPr id="5" name="Subtitle 4"/>
          <p:cNvSpPr>
            <a:spLocks noGrp="1"/>
          </p:cNvSpPr>
          <p:nvPr>
            <p:ph type="subTitle" sz="quarter" idx="1"/>
          </p:nvPr>
        </p:nvSpPr>
        <p:spPr/>
        <p:txBody>
          <a:bodyPr/>
          <a:lstStyle/>
          <a:p>
            <a:endParaRPr lang="en-CA"/>
          </a:p>
        </p:txBody>
      </p:sp>
    </p:spTree>
  </p:cSld>
  <p:clrMapOvr>
    <a:masterClrMapping/>
  </p:clrMapOvr>
  <p:transition spd="med" advClick="0">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6000" dirty="0"/>
              <a:t>The Cocktail Party</a:t>
            </a:r>
            <a:endParaRPr lang="en-CA" sz="6000" dirty="0"/>
          </a:p>
        </p:txBody>
      </p:sp>
      <p:pic>
        <p:nvPicPr>
          <p:cNvPr id="67586" name="Picture 2" descr="http://www.dailystormer.com/wp-content/uploads/2015/11/Dress-Code-Cocktail-Party.jpgoriginal.jpeg"/>
          <p:cNvPicPr>
            <a:picLocks noChangeAspect="1" noChangeArrowheads="1"/>
          </p:cNvPicPr>
          <p:nvPr/>
        </p:nvPicPr>
        <p:blipFill>
          <a:blip r:embed="rId3" cstate="print"/>
          <a:srcRect l="6088"/>
          <a:stretch>
            <a:fillRect/>
          </a:stretch>
        </p:blipFill>
        <p:spPr bwMode="auto">
          <a:xfrm>
            <a:off x="0" y="1665027"/>
            <a:ext cx="9135414" cy="5192973"/>
          </a:xfrm>
          <a:prstGeom prst="rect">
            <a:avLst/>
          </a:prstGeom>
          <a:noFill/>
        </p:spPr>
      </p:pic>
      <p:sp>
        <p:nvSpPr>
          <p:cNvPr id="3" name="Rounded Rectangular Callout 2"/>
          <p:cNvSpPr/>
          <p:nvPr/>
        </p:nvSpPr>
        <p:spPr bwMode="auto">
          <a:xfrm>
            <a:off x="1384110" y="0"/>
            <a:ext cx="3352800" cy="2752725"/>
          </a:xfrm>
          <a:prstGeom prst="wedgeRoundRectCallout">
            <a:avLst>
              <a:gd name="adj1" fmla="val -39068"/>
              <a:gd name="adj2" fmla="val 66764"/>
              <a:gd name="adj3" fmla="val 16667"/>
            </a:avLst>
          </a:prstGeom>
          <a:solidFill>
            <a:schemeClr val="bg2">
              <a:lumMod val="10000"/>
              <a:lumOff val="90000"/>
            </a:schemeClr>
          </a:solidFill>
          <a:ln w="571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2"/>
                </a:solidFill>
                <a:latin typeface="Arial" pitchFamily="34" charset="0"/>
                <a:cs typeface="Arial" pitchFamily="34" charset="0"/>
              </a:rPr>
              <a:t>Wow, physics, eh?</a:t>
            </a:r>
            <a:r>
              <a:rPr kumimoji="0" lang="en-US" sz="3200" b="1" i="0" u="none" strike="noStrike" cap="none" normalizeH="0" dirty="0">
                <a:ln>
                  <a:noFill/>
                </a:ln>
                <a:solidFill>
                  <a:schemeClr val="bg2"/>
                </a:solidFill>
                <a:latin typeface="Arial" pitchFamily="34" charset="0"/>
                <a:cs typeface="Arial" pitchFamily="34" charset="0"/>
              </a:rPr>
              <a:t>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2"/>
                </a:solidFill>
                <a:latin typeface="Arial" pitchFamily="34" charset="0"/>
                <a:cs typeface="Arial" pitchFamily="34" charset="0"/>
              </a:rPr>
              <a:t>Physics was my worst subject.</a:t>
            </a:r>
            <a:endParaRPr kumimoji="0" lang="en-CA" sz="3200" b="1" i="0" u="none" strike="noStrike" cap="none" normalizeH="0" baseline="0" dirty="0">
              <a:ln>
                <a:noFill/>
              </a:ln>
              <a:solidFill>
                <a:schemeClr val="bg2"/>
              </a:solidFill>
              <a:latin typeface="Arial" pitchFamily="34" charset="0"/>
              <a:cs typeface="Arial" pitchFamily="34" charset="0"/>
            </a:endParaRPr>
          </a:p>
        </p:txBody>
      </p:sp>
      <p:sp>
        <p:nvSpPr>
          <p:cNvPr id="4" name="Rounded Rectangular Callout 3"/>
          <p:cNvSpPr/>
          <p:nvPr/>
        </p:nvSpPr>
        <p:spPr bwMode="auto">
          <a:xfrm>
            <a:off x="6267449" y="800100"/>
            <a:ext cx="2752725" cy="2847975"/>
          </a:xfrm>
          <a:prstGeom prst="wedgeRoundRectCallout">
            <a:avLst>
              <a:gd name="adj1" fmla="val 29238"/>
              <a:gd name="adj2" fmla="val 89049"/>
              <a:gd name="adj3" fmla="val 16667"/>
            </a:avLst>
          </a:prstGeom>
          <a:solidFill>
            <a:schemeClr val="bg2">
              <a:lumMod val="10000"/>
              <a:lumOff val="90000"/>
            </a:schemeClr>
          </a:solidFill>
          <a:ln w="571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2"/>
                </a:solidFill>
                <a:latin typeface="Arial" pitchFamily="34" charset="0"/>
                <a:cs typeface="Arial" pitchFamily="34" charset="0"/>
              </a:rPr>
              <a:t>Oh, I liked physics in school. But I didn’t do very well.</a:t>
            </a:r>
            <a:endParaRPr kumimoji="0" lang="en-CA" sz="3200" b="1" i="0" u="none" strike="noStrike" cap="none" normalizeH="0" baseline="0" dirty="0">
              <a:ln>
                <a:noFill/>
              </a:ln>
              <a:solidFill>
                <a:schemeClr val="bg2"/>
              </a:solidFill>
              <a:latin typeface="Arial" pitchFamily="34" charset="0"/>
              <a:cs typeface="Arial" pitchFamily="34"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84996" name="Picture 4" descr="http://static2.fjcdn.com/comments/If+a+material+is+hard+than+it+is+harder+to+_eedd9dd56a014e1b45498b67fab447bf.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0" y="723331"/>
            <a:ext cx="9143999" cy="5201424"/>
          </a:xfrm>
          <a:prstGeom prst="rect">
            <a:avLst/>
          </a:prstGeom>
          <a:solidFill>
            <a:srgbClr val="333333">
              <a:alpha val="89020"/>
            </a:srgbClr>
          </a:solidFill>
        </p:spPr>
        <p:txBody>
          <a:bodyPr wrap="square" rtlCol="0">
            <a:spAutoFit/>
          </a:bodyPr>
          <a:lstStyle/>
          <a:p>
            <a:pPr algn="ctr"/>
            <a:r>
              <a:rPr lang="en-US" sz="16600" b="1" dirty="0">
                <a:solidFill>
                  <a:schemeClr val="accent1">
                    <a:lumMod val="40000"/>
                    <a:lumOff val="60000"/>
                  </a:schemeClr>
                </a:solidFill>
                <a:effectLst>
                  <a:outerShdw blurRad="38100" dist="38100" dir="2700000" algn="tl">
                    <a:srgbClr val="000000">
                      <a:alpha val="43137"/>
                    </a:srgbClr>
                  </a:outerShdw>
                </a:effectLst>
                <a:latin typeface="Arial" pitchFamily="34" charset="0"/>
                <a:cs typeface="Arial" pitchFamily="34" charset="0"/>
              </a:rPr>
              <a:t>Physics is Hard</a:t>
            </a:r>
            <a:endParaRPr lang="en-CA" sz="16600" b="1" dirty="0">
              <a:solidFill>
                <a:schemeClr val="accent1">
                  <a:lumMod val="40000"/>
                  <a:lumOff val="60000"/>
                </a:schemeClr>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Solvay Conference, probably the most intelligent picture ever taken, 1927 (1)"/>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135" r="5224" b="5220"/>
          <a:stretch/>
        </p:blipFill>
        <p:spPr bwMode="auto">
          <a:xfrm>
            <a:off x="0" y="9647"/>
            <a:ext cx="9144000" cy="684835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0" y="7938"/>
            <a:ext cx="9144000" cy="1143000"/>
          </a:xfrm>
          <a:solidFill>
            <a:srgbClr val="000000">
              <a:alpha val="52157"/>
            </a:srgbClr>
          </a:solidFill>
        </p:spPr>
        <p:txBody>
          <a:bodyPr/>
          <a:lstStyle/>
          <a:p>
            <a:r>
              <a:rPr lang="en-US" dirty="0"/>
              <a:t>The Physics Community in 1927</a:t>
            </a:r>
            <a:endParaRPr lang="en-CA" dirty="0"/>
          </a:p>
        </p:txBody>
      </p:sp>
      <p:sp>
        <p:nvSpPr>
          <p:cNvPr id="5" name="TextBox 4"/>
          <p:cNvSpPr txBox="1"/>
          <p:nvPr/>
        </p:nvSpPr>
        <p:spPr>
          <a:xfrm>
            <a:off x="0" y="1148317"/>
            <a:ext cx="9144000" cy="707886"/>
          </a:xfrm>
          <a:prstGeom prst="rect">
            <a:avLst/>
          </a:prstGeom>
          <a:solidFill>
            <a:srgbClr val="000000">
              <a:alpha val="50196"/>
            </a:srgbClr>
          </a:solidFill>
        </p:spPr>
        <p:txBody>
          <a:bodyPr wrap="square" rtlCol="0">
            <a:spAutoFit/>
          </a:bodyPr>
          <a:lstStyle/>
          <a:p>
            <a:r>
              <a:rPr lang="en-US" sz="4000" b="1" dirty="0">
                <a:effectLst>
                  <a:outerShdw blurRad="38100" dist="38100" dir="2700000" algn="tl">
                    <a:srgbClr val="000000">
                      <a:alpha val="43137"/>
                    </a:srgbClr>
                  </a:outerShdw>
                </a:effectLst>
                <a:latin typeface="Arial" pitchFamily="34" charset="0"/>
                <a:cs typeface="Arial" pitchFamily="34" charset="0"/>
              </a:rPr>
              <a:t>What kind of people can do physics?</a:t>
            </a:r>
            <a:endParaRPr lang="en-CA" sz="4000" b="1"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xmlns="" val="88382298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p:cNvPicPr>
            <a:picLocks noChangeAspect="1" noChangeArrowheads="1"/>
          </p:cNvPicPr>
          <p:nvPr/>
        </p:nvPicPr>
        <p:blipFill>
          <a:blip r:embed="rId3" cstate="print"/>
          <a:srcRect l="10333"/>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10362"/>
            <a:ext cx="9144000" cy="1143000"/>
          </a:xfrm>
          <a:solidFill>
            <a:srgbClr val="000000">
              <a:alpha val="50196"/>
            </a:srgbClr>
          </a:solidFill>
        </p:spPr>
        <p:txBody>
          <a:bodyPr/>
          <a:lstStyle/>
          <a:p>
            <a:r>
              <a:rPr lang="en-US" sz="5400" dirty="0"/>
              <a:t>Great Teachers</a:t>
            </a:r>
            <a:endParaRPr lang="en-CA" sz="5400" dirty="0"/>
          </a:p>
        </p:txBody>
      </p:sp>
    </p:spTree>
  </p:cSld>
  <p:clrMapOvr>
    <a:masterClrMapping/>
  </p:clrMapOvr>
  <p:transition spd="med" advClick="0">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nature.com/polopoly_fs/7.38157.1470068120!/image/nature-women-in-physics-1-aug-2016.jpg_gen/derivatives/landscape_630/nature-women-in-physics-1-aug-201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9068" y="0"/>
            <a:ext cx="8389396" cy="6858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med" advClick="0">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result"/>
          <p:cNvPicPr>
            <a:picLocks noChangeAspect="1" noChangeArrowheads="1"/>
          </p:cNvPicPr>
          <p:nvPr/>
        </p:nvPicPr>
        <p:blipFill>
          <a:blip r:embed="rId3" cstate="print"/>
          <a:srcRect/>
          <a:stretch>
            <a:fillRect/>
          </a:stretch>
        </p:blipFill>
        <p:spPr bwMode="auto">
          <a:xfrm>
            <a:off x="4125433" y="-12338"/>
            <a:ext cx="5018567" cy="6870338"/>
          </a:xfrm>
          <a:prstGeom prst="rect">
            <a:avLst/>
          </a:prstGeom>
          <a:noFill/>
        </p:spPr>
      </p:pic>
      <p:sp>
        <p:nvSpPr>
          <p:cNvPr id="2" name="Title 1"/>
          <p:cNvSpPr>
            <a:spLocks noGrp="1"/>
          </p:cNvSpPr>
          <p:nvPr>
            <p:ph type="title"/>
          </p:nvPr>
        </p:nvSpPr>
        <p:spPr>
          <a:xfrm>
            <a:off x="0" y="-10362"/>
            <a:ext cx="4072270" cy="6868362"/>
          </a:xfrm>
        </p:spPr>
        <p:txBody>
          <a:bodyPr/>
          <a:lstStyle/>
          <a:p>
            <a:r>
              <a:rPr lang="en-US" sz="5400" dirty="0"/>
              <a:t>The Social Contract of Teaching</a:t>
            </a:r>
            <a:endParaRPr lang="en-CA" sz="5400" dirty="0"/>
          </a:p>
        </p:txBody>
      </p:sp>
      <p:pic>
        <p:nvPicPr>
          <p:cNvPr id="6147" name="Picture 3" descr="C:\Users\Chris\Documents\Presentations\McMaster Physics\einstein.gif"/>
          <p:cNvPicPr>
            <a:picLocks noChangeAspect="1" noChangeArrowheads="1"/>
          </p:cNvPicPr>
          <p:nvPr/>
        </p:nvPicPr>
        <p:blipFill>
          <a:blip r:embed="rId4" cstate="print"/>
          <a:srcRect/>
          <a:stretch>
            <a:fillRect/>
          </a:stretch>
        </p:blipFill>
        <p:spPr bwMode="auto">
          <a:xfrm>
            <a:off x="6117830" y="404037"/>
            <a:ext cx="1014081" cy="1341378"/>
          </a:xfrm>
          <a:prstGeom prst="rect">
            <a:avLst/>
          </a:prstGeom>
          <a:noFill/>
        </p:spPr>
      </p:pic>
      <p:sp>
        <p:nvSpPr>
          <p:cNvPr id="7" name="Rectangle 6"/>
          <p:cNvSpPr/>
          <p:nvPr/>
        </p:nvSpPr>
        <p:spPr>
          <a:xfrm>
            <a:off x="4913236" y="6273210"/>
            <a:ext cx="3828677" cy="830997"/>
          </a:xfrm>
          <a:prstGeom prst="rect">
            <a:avLst/>
          </a:prstGeom>
        </p:spPr>
        <p:txBody>
          <a:bodyPr wrap="square">
            <a:spAutoFit/>
          </a:bodyPr>
          <a:lstStyle/>
          <a:p>
            <a:pPr algn="ctr"/>
            <a:r>
              <a:rPr lang="en-CA" sz="1600" b="1" i="1" dirty="0">
                <a:effectLst>
                  <a:outerShdw blurRad="38100" dist="38100" dir="2700000" algn="tl">
                    <a:srgbClr val="000000">
                      <a:alpha val="43137"/>
                    </a:srgbClr>
                  </a:outerShdw>
                </a:effectLst>
                <a:latin typeface="Arial" pitchFamily="34" charset="0"/>
                <a:cs typeface="Arial" pitchFamily="34" charset="0"/>
              </a:rPr>
              <a:t>An Allegory of the Revolution </a:t>
            </a:r>
            <a:r>
              <a:rPr lang="en-CA" sz="1600" b="1" dirty="0">
                <a:effectLst>
                  <a:outerShdw blurRad="38100" dist="38100" dir="2700000" algn="tl">
                    <a:srgbClr val="000000">
                      <a:alpha val="43137"/>
                    </a:srgbClr>
                  </a:outerShdw>
                </a:effectLst>
                <a:latin typeface="Arial" pitchFamily="34" charset="0"/>
                <a:cs typeface="Arial" pitchFamily="34" charset="0"/>
              </a:rPr>
              <a:t>(1794), </a:t>
            </a:r>
          </a:p>
          <a:p>
            <a:pPr algn="ctr"/>
            <a:r>
              <a:rPr lang="en-CA" sz="1600" b="1" dirty="0">
                <a:effectLst>
                  <a:outerShdw blurRad="38100" dist="38100" dir="2700000" algn="tl">
                    <a:srgbClr val="000000">
                      <a:alpha val="43137"/>
                    </a:srgbClr>
                  </a:outerShdw>
                </a:effectLst>
                <a:latin typeface="Arial" pitchFamily="34" charset="0"/>
                <a:cs typeface="Arial" pitchFamily="34" charset="0"/>
              </a:rPr>
              <a:t>Nicolas Henri </a:t>
            </a:r>
            <a:r>
              <a:rPr lang="en-CA" sz="1600" b="1" dirty="0" err="1">
                <a:effectLst>
                  <a:outerShdw blurRad="38100" dist="38100" dir="2700000" algn="tl">
                    <a:srgbClr val="000000">
                      <a:alpha val="43137"/>
                    </a:srgbClr>
                  </a:outerShdw>
                </a:effectLst>
                <a:latin typeface="Arial" pitchFamily="34" charset="0"/>
                <a:cs typeface="Arial" pitchFamily="34" charset="0"/>
              </a:rPr>
              <a:t>Jeaurat</a:t>
            </a:r>
            <a:r>
              <a:rPr lang="en-CA" sz="1600" b="1" dirty="0">
                <a:effectLst>
                  <a:outerShdw blurRad="38100" dist="38100" dir="2700000" algn="tl">
                    <a:srgbClr val="000000">
                      <a:alpha val="43137"/>
                    </a:srgbClr>
                  </a:outerShdw>
                </a:effectLst>
                <a:latin typeface="Arial" pitchFamily="34" charset="0"/>
                <a:cs typeface="Arial" pitchFamily="34" charset="0"/>
              </a:rPr>
              <a:t> de </a:t>
            </a:r>
            <a:r>
              <a:rPr lang="en-CA" sz="1600" b="1" dirty="0" err="1">
                <a:effectLst>
                  <a:outerShdw blurRad="38100" dist="38100" dir="2700000" algn="tl">
                    <a:srgbClr val="000000">
                      <a:alpha val="43137"/>
                    </a:srgbClr>
                  </a:outerShdw>
                </a:effectLst>
                <a:latin typeface="Arial" pitchFamily="34" charset="0"/>
                <a:cs typeface="Arial" pitchFamily="34" charset="0"/>
              </a:rPr>
              <a:t>Bertry</a:t>
            </a:r>
            <a:endParaRPr lang="en-CA" sz="1600" b="1" dirty="0">
              <a:effectLst>
                <a:outerShdw blurRad="38100" dist="38100" dir="2700000" algn="tl">
                  <a:srgbClr val="000000">
                    <a:alpha val="43137"/>
                  </a:srgbClr>
                </a:outerShdw>
              </a:effectLst>
              <a:latin typeface="Arial" pitchFamily="34" charset="0"/>
              <a:cs typeface="Arial" pitchFamily="34" charset="0"/>
            </a:endParaRPr>
          </a:p>
          <a:p>
            <a:pPr algn="ctr"/>
            <a:endParaRPr lang="en-CA" sz="1600" b="1"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spd="med" advClick="0">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C:\Users\Chris\Downloads\DSCN0525 (1).jpg"/>
          <p:cNvPicPr>
            <a:picLocks noChangeAspect="1" noChangeArrowheads="1"/>
          </p:cNvPicPr>
          <p:nvPr/>
        </p:nvPicPr>
        <p:blipFill>
          <a:blip r:embed="rId3" cstate="print">
            <a:lum contrast="10000"/>
          </a:blip>
          <a:srcRect b="16279"/>
          <a:stretch>
            <a:fillRect/>
          </a:stretch>
        </p:blipFill>
        <p:spPr bwMode="auto">
          <a:xfrm>
            <a:off x="0" y="1116420"/>
            <a:ext cx="9144000" cy="5741580"/>
          </a:xfrm>
          <a:prstGeom prst="rect">
            <a:avLst/>
          </a:prstGeom>
          <a:noFill/>
        </p:spPr>
      </p:pic>
      <p:sp>
        <p:nvSpPr>
          <p:cNvPr id="7" name="Title 6"/>
          <p:cNvSpPr>
            <a:spLocks noGrp="1"/>
          </p:cNvSpPr>
          <p:nvPr>
            <p:ph type="title"/>
          </p:nvPr>
        </p:nvSpPr>
        <p:spPr>
          <a:xfrm>
            <a:off x="0" y="-10362"/>
            <a:ext cx="9144000" cy="1143000"/>
          </a:xfrm>
          <a:solidFill>
            <a:srgbClr val="000000">
              <a:alpha val="50196"/>
            </a:srgbClr>
          </a:solidFill>
        </p:spPr>
        <p:txBody>
          <a:bodyPr/>
          <a:lstStyle/>
          <a:p>
            <a:r>
              <a:rPr lang="en-US" sz="6000" dirty="0"/>
              <a:t>Teach Our Kids Well</a:t>
            </a:r>
            <a:endParaRPr lang="en-CA" sz="6000" dirty="0"/>
          </a:p>
        </p:txBody>
      </p:sp>
    </p:spTree>
  </p:cSld>
  <p:clrMapOvr>
    <a:masterClrMapping/>
  </p:clrMapOvr>
  <p:transition spd="med" advClick="0">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0362"/>
            <a:ext cx="9144000" cy="1143000"/>
          </a:xfrm>
          <a:solidFill>
            <a:srgbClr val="000000">
              <a:alpha val="69804"/>
            </a:srgbClr>
          </a:solidFill>
        </p:spPr>
        <p:txBody>
          <a:bodyPr/>
          <a:lstStyle/>
          <a:p>
            <a:r>
              <a:rPr lang="en-US" sz="4800" dirty="0"/>
              <a:t>Do Your Crazy Science Stuff</a:t>
            </a:r>
            <a:endParaRPr lang="en-CA" sz="4800" dirty="0"/>
          </a:p>
        </p:txBody>
      </p:sp>
      <p:pic>
        <p:nvPicPr>
          <p:cNvPr id="18434" name="Picture 2" descr="Image result"/>
          <p:cNvPicPr>
            <a:picLocks noChangeAspect="1" noChangeArrowheads="1"/>
          </p:cNvPicPr>
          <p:nvPr/>
        </p:nvPicPr>
        <p:blipFill>
          <a:blip r:embed="rId3" cstate="print"/>
          <a:srcRect/>
          <a:stretch>
            <a:fillRect/>
          </a:stretch>
        </p:blipFill>
        <p:spPr bwMode="auto">
          <a:xfrm>
            <a:off x="0" y="1158949"/>
            <a:ext cx="9144000" cy="5699051"/>
          </a:xfrm>
          <a:prstGeom prst="rect">
            <a:avLst/>
          </a:prstGeom>
          <a:noFill/>
        </p:spPr>
      </p:pic>
    </p:spTree>
  </p:cSld>
  <p:clrMapOvr>
    <a:masterClrMapping/>
  </p:clrMapOvr>
  <p:transition spd="med" advClick="0">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img690.imageshack.us/img690/9463/vikingossaqueanmonaster.jpg"/>
          <p:cNvPicPr>
            <a:picLocks noChangeAspect="1" noChangeArrowheads="1"/>
          </p:cNvPicPr>
          <p:nvPr/>
        </p:nvPicPr>
        <p:blipFill>
          <a:blip r:embed="rId3" cstate="print">
            <a:lum bright="10000" contrast="20000"/>
          </a:blip>
          <a:srcRect l="6873" t="13529" r="9406" b="19495"/>
          <a:stretch>
            <a:fillRect/>
          </a:stretch>
        </p:blipFill>
        <p:spPr bwMode="auto">
          <a:xfrm>
            <a:off x="0" y="0"/>
            <a:ext cx="9144000" cy="6858000"/>
          </a:xfrm>
          <a:prstGeom prst="rect">
            <a:avLst/>
          </a:prstGeom>
          <a:noFill/>
        </p:spPr>
      </p:pic>
      <p:sp>
        <p:nvSpPr>
          <p:cNvPr id="4" name="Title 3"/>
          <p:cNvSpPr>
            <a:spLocks noGrp="1"/>
          </p:cNvSpPr>
          <p:nvPr>
            <p:ph type="title"/>
          </p:nvPr>
        </p:nvSpPr>
        <p:spPr>
          <a:xfrm>
            <a:off x="0" y="-10362"/>
            <a:ext cx="9144000" cy="1497968"/>
          </a:xfrm>
          <a:solidFill>
            <a:srgbClr val="000000">
              <a:alpha val="50196"/>
            </a:srgbClr>
          </a:solidFill>
        </p:spPr>
        <p:txBody>
          <a:bodyPr/>
          <a:lstStyle/>
          <a:p>
            <a:r>
              <a:rPr lang="en-GB" dirty="0" smtClean="0"/>
              <a:t>Disgruntled</a:t>
            </a:r>
            <a:r>
              <a:rPr lang="en-US" dirty="0" smtClean="0"/>
              <a:t> </a:t>
            </a:r>
            <a:r>
              <a:rPr lang="en-US" dirty="0"/>
              <a:t>People Will Make Decisions About Our Life’s Work</a:t>
            </a:r>
            <a:endParaRPr lang="en-CA" dirty="0"/>
          </a:p>
        </p:txBody>
      </p:sp>
    </p:spTree>
  </p:cSld>
  <p:clrMapOvr>
    <a:masterClrMapping/>
  </p:clrMapOvr>
  <p:transition spd="med" advClick="0">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259441" y="429197"/>
            <a:ext cx="8601739" cy="4166553"/>
          </a:xfrm>
        </p:spPr>
        <p:txBody>
          <a:bodyPr/>
          <a:lstStyle/>
          <a:p>
            <a:r>
              <a:rPr lang="en-US" dirty="0"/>
              <a:t>Build a Better Student</a:t>
            </a:r>
            <a:br>
              <a:rPr lang="en-US" dirty="0"/>
            </a:br>
            <a:r>
              <a:rPr lang="en-US" dirty="0"/>
              <a:t>Build a Better Teacher</a:t>
            </a:r>
            <a:br>
              <a:rPr lang="en-US" dirty="0"/>
            </a:br>
            <a:r>
              <a:rPr lang="en-US" sz="2800" dirty="0"/>
              <a:t/>
            </a:r>
            <a:br>
              <a:rPr lang="en-US" sz="2800" dirty="0"/>
            </a:br>
            <a:r>
              <a:rPr lang="en-US" sz="4000" dirty="0">
                <a:solidFill>
                  <a:schemeClr val="tx1"/>
                </a:solidFill>
              </a:rPr>
              <a:t>Revolutions in Teaching Physics</a:t>
            </a:r>
            <a:endParaRPr lang="en-US" dirty="0">
              <a:solidFill>
                <a:schemeClr val="tx1"/>
              </a:solidFill>
            </a:endParaRPr>
          </a:p>
        </p:txBody>
      </p:sp>
      <p:sp>
        <p:nvSpPr>
          <p:cNvPr id="5" name="Subtitle 4"/>
          <p:cNvSpPr>
            <a:spLocks noGrp="1"/>
          </p:cNvSpPr>
          <p:nvPr>
            <p:ph type="subTitle" sz="quarter" idx="1"/>
          </p:nvPr>
        </p:nvSpPr>
        <p:spPr/>
        <p:txBody>
          <a:bodyPr/>
          <a:lstStyle/>
          <a:p>
            <a:endParaRPr lang="en-CA"/>
          </a:p>
        </p:txBody>
      </p:sp>
    </p:spTree>
  </p:cSld>
  <p:clrMapOvr>
    <a:masterClrMapping/>
  </p:clrMapOvr>
  <p:transition spd="med" advClick="0">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srcRect l="4030" t="23507" r="18060" b="12127"/>
          <a:stretch>
            <a:fillRect/>
          </a:stretch>
        </p:blipFill>
        <p:spPr bwMode="auto">
          <a:xfrm>
            <a:off x="0" y="1009934"/>
            <a:ext cx="9144000" cy="5848066"/>
          </a:xfrm>
          <a:prstGeom prst="rect">
            <a:avLst/>
          </a:prstGeom>
          <a:noFill/>
          <a:ln w="9525">
            <a:noFill/>
            <a:miter lim="800000"/>
            <a:headEnd/>
            <a:tailEnd/>
          </a:ln>
        </p:spPr>
      </p:pic>
      <p:sp>
        <p:nvSpPr>
          <p:cNvPr id="2" name="Title 1"/>
          <p:cNvSpPr>
            <a:spLocks noGrp="1"/>
          </p:cNvSpPr>
          <p:nvPr>
            <p:ph type="title"/>
          </p:nvPr>
        </p:nvSpPr>
        <p:spPr>
          <a:xfrm>
            <a:off x="0" y="1588"/>
            <a:ext cx="9144000" cy="1143000"/>
          </a:xfrm>
        </p:spPr>
        <p:txBody>
          <a:bodyPr/>
          <a:lstStyle/>
          <a:p>
            <a:pPr>
              <a:defRPr/>
            </a:pPr>
            <a:r>
              <a:rPr lang="en-US" dirty="0"/>
              <a:t>Build a Better Teacher</a:t>
            </a:r>
          </a:p>
        </p:txBody>
      </p:sp>
      <p:sp>
        <p:nvSpPr>
          <p:cNvPr id="19460" name="TextBox 3"/>
          <p:cNvSpPr txBox="1">
            <a:spLocks noChangeArrowheads="1"/>
          </p:cNvSpPr>
          <p:nvPr/>
        </p:nvSpPr>
        <p:spPr bwMode="auto">
          <a:xfrm>
            <a:off x="968991" y="1627188"/>
            <a:ext cx="5764056" cy="1200329"/>
          </a:xfrm>
          <a:prstGeom prst="rect">
            <a:avLst/>
          </a:prstGeom>
          <a:solidFill>
            <a:srgbClr val="FFFFFF">
              <a:alpha val="50195"/>
            </a:srgbClr>
          </a:solidFill>
          <a:ln w="9525">
            <a:noFill/>
            <a:miter lim="800000"/>
            <a:headEnd/>
            <a:tailEnd/>
          </a:ln>
        </p:spPr>
        <p:txBody>
          <a:bodyPr wrap="square">
            <a:spAutoFit/>
          </a:bodyPr>
          <a:lstStyle/>
          <a:p>
            <a:r>
              <a:rPr lang="en-US" sz="2400" b="1" dirty="0">
                <a:solidFill>
                  <a:srgbClr val="000000"/>
                </a:solidFill>
                <a:latin typeface="Arial" pitchFamily="34" charset="0"/>
                <a:cs typeface="Arial" pitchFamily="34" charset="0"/>
              </a:rPr>
              <a:t>York Mills Mean = 81.5% </a:t>
            </a:r>
            <a:r>
              <a:rPr lang="en-US" sz="2400" b="1" dirty="0">
                <a:solidFill>
                  <a:srgbClr val="000000"/>
                </a:solidFill>
                <a:latin typeface="Arial" pitchFamily="34" charset="0"/>
                <a:cs typeface="Arial" pitchFamily="34" charset="0"/>
                <a:sym typeface="Symbol" pitchFamily="18" charset="2"/>
              </a:rPr>
              <a:t> 0.7%</a:t>
            </a:r>
          </a:p>
          <a:p>
            <a:r>
              <a:rPr lang="en-US" sz="2400" b="1" dirty="0">
                <a:solidFill>
                  <a:srgbClr val="000000"/>
                </a:solidFill>
                <a:latin typeface="Arial" pitchFamily="34" charset="0"/>
                <a:cs typeface="Arial" pitchFamily="34" charset="0"/>
                <a:sym typeface="Symbol" pitchFamily="18" charset="2"/>
              </a:rPr>
              <a:t>Toronto High School = 73%</a:t>
            </a:r>
          </a:p>
          <a:p>
            <a:r>
              <a:rPr lang="en-US" sz="2400" b="1" dirty="0">
                <a:solidFill>
                  <a:srgbClr val="000000"/>
                </a:solidFill>
                <a:latin typeface="Arial" pitchFamily="34" charset="0"/>
                <a:cs typeface="Arial" pitchFamily="34" charset="0"/>
                <a:sym typeface="Symbol" pitchFamily="18" charset="2"/>
              </a:rPr>
              <a:t>Ottawa High School = 79%</a:t>
            </a:r>
            <a:endParaRPr lang="en-US" sz="2400" b="1" dirty="0">
              <a:solidFill>
                <a:srgbClr val="FF0000"/>
              </a:solidFill>
              <a:latin typeface="Arial" pitchFamily="34" charset="0"/>
              <a:cs typeface="Arial" pitchFamily="34" charset="0"/>
            </a:endParaRPr>
          </a:p>
        </p:txBody>
      </p:sp>
      <p:grpSp>
        <p:nvGrpSpPr>
          <p:cNvPr id="4" name="Group 7"/>
          <p:cNvGrpSpPr>
            <a:grpSpLocks/>
          </p:cNvGrpSpPr>
          <p:nvPr/>
        </p:nvGrpSpPr>
        <p:grpSpPr bwMode="auto">
          <a:xfrm>
            <a:off x="5613331" y="1648329"/>
            <a:ext cx="2836791" cy="4325554"/>
            <a:chOff x="4288820" y="2706043"/>
            <a:chExt cx="2836791" cy="3306567"/>
          </a:xfrm>
        </p:grpSpPr>
        <p:sp>
          <p:nvSpPr>
            <p:cNvPr id="13" name="TextBox 10"/>
            <p:cNvSpPr txBox="1">
              <a:spLocks noChangeArrowheads="1"/>
            </p:cNvSpPr>
            <p:nvPr/>
          </p:nvSpPr>
          <p:spPr bwMode="auto">
            <a:xfrm>
              <a:off x="4288820" y="2706043"/>
              <a:ext cx="2836791" cy="1199889"/>
            </a:xfrm>
            <a:prstGeom prst="rect">
              <a:avLst/>
            </a:prstGeom>
            <a:solidFill>
              <a:srgbClr val="FFFFFF">
                <a:alpha val="72157"/>
              </a:srgbClr>
            </a:solidFill>
            <a:ln w="9525">
              <a:noFill/>
              <a:miter lim="800000"/>
              <a:headEnd/>
              <a:tailEnd/>
            </a:ln>
          </p:spPr>
          <p:txBody>
            <a:bodyPr wrap="square">
              <a:spAutoFit/>
            </a:bodyPr>
            <a:lstStyle/>
            <a:p>
              <a:pPr algn="ctr">
                <a:defRPr/>
              </a:pPr>
              <a:r>
                <a:rPr lang="en-US" sz="2400" b="1" dirty="0">
                  <a:solidFill>
                    <a:schemeClr val="tx2">
                      <a:lumMod val="50000"/>
                    </a:schemeClr>
                  </a:solidFill>
                  <a:latin typeface="Arial" pitchFamily="34" charset="0"/>
                  <a:cs typeface="Arial" pitchFamily="34" charset="0"/>
                  <a:sym typeface="Symbol" pitchFamily="18" charset="2"/>
                </a:rPr>
                <a:t>Average </a:t>
              </a:r>
              <a:r>
                <a:rPr lang="en-US" sz="2400" b="1" dirty="0" err="1" smtClean="0">
                  <a:solidFill>
                    <a:schemeClr val="tx2">
                      <a:lumMod val="50000"/>
                    </a:schemeClr>
                  </a:solidFill>
                  <a:latin typeface="Arial" pitchFamily="34" charset="0"/>
                  <a:cs typeface="Arial" pitchFamily="34" charset="0"/>
                  <a:sym typeface="Symbol" pitchFamily="18" charset="2"/>
                </a:rPr>
                <a:t>PreMed</a:t>
              </a:r>
              <a:r>
                <a:rPr lang="en-US" sz="2400" b="1" dirty="0" smtClean="0">
                  <a:solidFill>
                    <a:schemeClr val="tx2">
                      <a:lumMod val="50000"/>
                    </a:schemeClr>
                  </a:solidFill>
                  <a:latin typeface="Arial" pitchFamily="34" charset="0"/>
                  <a:cs typeface="Arial" pitchFamily="34" charset="0"/>
                  <a:sym typeface="Symbol" pitchFamily="18" charset="2"/>
                </a:rPr>
                <a:t> student </a:t>
              </a:r>
              <a:r>
                <a:rPr lang="en-US" sz="2400" b="1" dirty="0">
                  <a:solidFill>
                    <a:schemeClr val="tx2">
                      <a:lumMod val="50000"/>
                    </a:schemeClr>
                  </a:solidFill>
                  <a:latin typeface="Arial" pitchFamily="34" charset="0"/>
                  <a:cs typeface="Arial" pitchFamily="34" charset="0"/>
                  <a:sym typeface="Symbol" pitchFamily="18" charset="2"/>
                </a:rPr>
                <a:t>starting Harvard</a:t>
              </a:r>
            </a:p>
            <a:p>
              <a:pPr algn="ctr">
                <a:defRPr/>
              </a:pPr>
              <a:r>
                <a:rPr lang="en-US" sz="2400" b="1" dirty="0">
                  <a:solidFill>
                    <a:schemeClr val="tx2">
                      <a:lumMod val="50000"/>
                    </a:schemeClr>
                  </a:solidFill>
                  <a:latin typeface="Arial" pitchFamily="34" charset="0"/>
                  <a:cs typeface="Arial" pitchFamily="34" charset="0"/>
                  <a:sym typeface="Symbol" pitchFamily="18" charset="2"/>
                </a:rPr>
                <a:t>= 70%</a:t>
              </a:r>
              <a:endParaRPr lang="en-US" sz="2400" b="1" dirty="0">
                <a:solidFill>
                  <a:schemeClr val="tx2">
                    <a:lumMod val="50000"/>
                  </a:schemeClr>
                </a:solidFill>
                <a:latin typeface="Arial" pitchFamily="34" charset="0"/>
                <a:cs typeface="Arial" pitchFamily="34" charset="0"/>
              </a:endParaRPr>
            </a:p>
          </p:txBody>
        </p:sp>
        <p:cxnSp>
          <p:nvCxnSpPr>
            <p:cNvPr id="12" name="Straight Connector 8"/>
            <p:cNvCxnSpPr>
              <a:cxnSpLocks noChangeShapeType="1"/>
            </p:cNvCxnSpPr>
            <p:nvPr/>
          </p:nvCxnSpPr>
          <p:spPr bwMode="auto">
            <a:xfrm>
              <a:off x="5214253" y="3868103"/>
              <a:ext cx="0" cy="2144507"/>
            </a:xfrm>
            <a:prstGeom prst="line">
              <a:avLst/>
            </a:prstGeom>
            <a:noFill/>
            <a:ln w="57150" algn="ctr">
              <a:solidFill>
                <a:schemeClr val="tx2">
                  <a:lumMod val="50000"/>
                </a:schemeClr>
              </a:solidFill>
              <a:round/>
              <a:headEnd/>
              <a:tailEnd/>
            </a:ln>
          </p:spPr>
        </p:cxnSp>
      </p:grpSp>
      <p:grpSp>
        <p:nvGrpSpPr>
          <p:cNvPr id="3" name="Group 7"/>
          <p:cNvGrpSpPr>
            <a:grpSpLocks/>
          </p:cNvGrpSpPr>
          <p:nvPr/>
        </p:nvGrpSpPr>
        <p:grpSpPr bwMode="auto">
          <a:xfrm>
            <a:off x="3604861" y="2872091"/>
            <a:ext cx="2891189" cy="3109620"/>
            <a:chOff x="3477065" y="3635541"/>
            <a:chExt cx="2891189" cy="2377069"/>
          </a:xfrm>
        </p:grpSpPr>
        <p:sp>
          <p:nvSpPr>
            <p:cNvPr id="29702" name="TextBox 10"/>
            <p:cNvSpPr txBox="1">
              <a:spLocks noChangeArrowheads="1"/>
            </p:cNvSpPr>
            <p:nvPr/>
          </p:nvSpPr>
          <p:spPr bwMode="auto">
            <a:xfrm>
              <a:off x="3477065" y="3635541"/>
              <a:ext cx="2891189" cy="1199886"/>
            </a:xfrm>
            <a:prstGeom prst="rect">
              <a:avLst/>
            </a:prstGeom>
            <a:solidFill>
              <a:srgbClr val="FFFFFF">
                <a:alpha val="50195"/>
              </a:srgbClr>
            </a:solidFill>
            <a:ln w="9525">
              <a:noFill/>
              <a:miter lim="800000"/>
              <a:headEnd/>
              <a:tailEnd/>
            </a:ln>
          </p:spPr>
          <p:txBody>
            <a:bodyPr wrap="square">
              <a:spAutoFit/>
            </a:bodyPr>
            <a:lstStyle/>
            <a:p>
              <a:pPr algn="ctr">
                <a:defRPr/>
              </a:pPr>
              <a:r>
                <a:rPr lang="en-US" sz="2400" b="1" dirty="0" smtClean="0">
                  <a:solidFill>
                    <a:schemeClr val="tx2">
                      <a:lumMod val="50000"/>
                    </a:schemeClr>
                  </a:solidFill>
                  <a:latin typeface="Arial" pitchFamily="34" charset="0"/>
                  <a:cs typeface="Arial" pitchFamily="34" charset="0"/>
                  <a:sym typeface="Symbol" pitchFamily="18" charset="2"/>
                </a:rPr>
                <a:t>Average student </a:t>
              </a:r>
              <a:r>
                <a:rPr lang="en-US" sz="2400" b="1" dirty="0">
                  <a:solidFill>
                    <a:schemeClr val="tx2">
                      <a:lumMod val="50000"/>
                    </a:schemeClr>
                  </a:solidFill>
                  <a:latin typeface="Arial" pitchFamily="34" charset="0"/>
                  <a:cs typeface="Arial" pitchFamily="34" charset="0"/>
                  <a:sym typeface="Symbol" pitchFamily="18" charset="2"/>
                </a:rPr>
                <a:t>with gr. 12 physics starting U of T </a:t>
              </a:r>
            </a:p>
            <a:p>
              <a:pPr algn="ctr">
                <a:defRPr/>
              </a:pPr>
              <a:r>
                <a:rPr lang="en-US" sz="2400" b="1" dirty="0">
                  <a:solidFill>
                    <a:schemeClr val="tx2">
                      <a:lumMod val="50000"/>
                    </a:schemeClr>
                  </a:solidFill>
                  <a:latin typeface="Arial" pitchFamily="34" charset="0"/>
                  <a:cs typeface="Arial" pitchFamily="34" charset="0"/>
                  <a:sym typeface="Symbol" pitchFamily="18" charset="2"/>
                </a:rPr>
                <a:t>= </a:t>
              </a:r>
              <a:r>
                <a:rPr lang="en-US" sz="2400" b="1" dirty="0" smtClean="0">
                  <a:solidFill>
                    <a:schemeClr val="tx2">
                      <a:lumMod val="50000"/>
                    </a:schemeClr>
                  </a:solidFill>
                  <a:latin typeface="Arial" pitchFamily="34" charset="0"/>
                  <a:cs typeface="Arial" pitchFamily="34" charset="0"/>
                  <a:sym typeface="Symbol" pitchFamily="18" charset="2"/>
                </a:rPr>
                <a:t>57%</a:t>
              </a:r>
              <a:endParaRPr lang="en-US" sz="2400" b="1" dirty="0">
                <a:solidFill>
                  <a:schemeClr val="tx2">
                    <a:lumMod val="50000"/>
                  </a:schemeClr>
                </a:solidFill>
                <a:latin typeface="Arial" pitchFamily="34" charset="0"/>
                <a:cs typeface="Arial" pitchFamily="34" charset="0"/>
              </a:endParaRPr>
            </a:p>
          </p:txBody>
        </p:sp>
        <p:cxnSp>
          <p:nvCxnSpPr>
            <p:cNvPr id="29701" name="Straight Connector 8"/>
            <p:cNvCxnSpPr>
              <a:cxnSpLocks noChangeShapeType="1"/>
            </p:cNvCxnSpPr>
            <p:nvPr/>
          </p:nvCxnSpPr>
          <p:spPr bwMode="auto">
            <a:xfrm>
              <a:off x="5295283" y="4811213"/>
              <a:ext cx="0" cy="1201397"/>
            </a:xfrm>
            <a:prstGeom prst="line">
              <a:avLst/>
            </a:prstGeom>
            <a:noFill/>
            <a:ln w="57150" algn="ctr">
              <a:solidFill>
                <a:schemeClr val="tx2">
                  <a:lumMod val="50000"/>
                </a:schemeClr>
              </a:solidFill>
              <a:round/>
              <a:headEnd/>
              <a:tailEnd/>
            </a:ln>
          </p:spPr>
        </p:cxnSp>
      </p:grpSp>
      <p:grpSp>
        <p:nvGrpSpPr>
          <p:cNvPr id="11" name="Group 7"/>
          <p:cNvGrpSpPr>
            <a:grpSpLocks/>
          </p:cNvGrpSpPr>
          <p:nvPr/>
        </p:nvGrpSpPr>
        <p:grpSpPr bwMode="auto">
          <a:xfrm>
            <a:off x="907514" y="3630546"/>
            <a:ext cx="3095676" cy="2354709"/>
            <a:chOff x="1913857" y="4212614"/>
            <a:chExt cx="3095676" cy="1799997"/>
          </a:xfrm>
        </p:grpSpPr>
        <p:sp>
          <p:nvSpPr>
            <p:cNvPr id="15" name="TextBox 10"/>
            <p:cNvSpPr txBox="1">
              <a:spLocks noChangeArrowheads="1"/>
            </p:cNvSpPr>
            <p:nvPr/>
          </p:nvSpPr>
          <p:spPr bwMode="auto">
            <a:xfrm>
              <a:off x="1913857" y="4212614"/>
              <a:ext cx="2980291" cy="1199886"/>
            </a:xfrm>
            <a:prstGeom prst="rect">
              <a:avLst/>
            </a:prstGeom>
            <a:solidFill>
              <a:srgbClr val="FFFFFF">
                <a:alpha val="50195"/>
              </a:srgbClr>
            </a:solidFill>
            <a:ln w="9525">
              <a:noFill/>
              <a:miter lim="800000"/>
              <a:headEnd/>
              <a:tailEnd/>
            </a:ln>
          </p:spPr>
          <p:txBody>
            <a:bodyPr wrap="square">
              <a:spAutoFit/>
            </a:bodyPr>
            <a:lstStyle/>
            <a:p>
              <a:pPr algn="ctr">
                <a:defRPr/>
              </a:pPr>
              <a:r>
                <a:rPr lang="en-US" sz="2400" b="1" dirty="0" smtClean="0">
                  <a:solidFill>
                    <a:schemeClr val="tx2">
                      <a:lumMod val="50000"/>
                    </a:schemeClr>
                  </a:solidFill>
                  <a:latin typeface="Arial" pitchFamily="34" charset="0"/>
                  <a:cs typeface="Arial" pitchFamily="34" charset="0"/>
                  <a:sym typeface="Symbol" pitchFamily="18" charset="2"/>
                </a:rPr>
                <a:t>Average student </a:t>
              </a:r>
              <a:r>
                <a:rPr lang="en-US" sz="2400" b="1" dirty="0">
                  <a:solidFill>
                    <a:schemeClr val="tx2">
                      <a:lumMod val="50000"/>
                    </a:schemeClr>
                  </a:solidFill>
                  <a:latin typeface="Arial" pitchFamily="34" charset="0"/>
                  <a:cs typeface="Arial" pitchFamily="34" charset="0"/>
                  <a:sym typeface="Symbol" pitchFamily="18" charset="2"/>
                </a:rPr>
                <a:t>with gr. 12 physics starting </a:t>
              </a:r>
              <a:r>
                <a:rPr lang="en-US" sz="2400" b="1" dirty="0" smtClean="0">
                  <a:solidFill>
                    <a:schemeClr val="tx2">
                      <a:lumMod val="50000"/>
                    </a:schemeClr>
                  </a:solidFill>
                  <a:latin typeface="Arial" pitchFamily="34" charset="0"/>
                  <a:cs typeface="Arial" pitchFamily="34" charset="0"/>
                  <a:sym typeface="Symbol" pitchFamily="18" charset="2"/>
                </a:rPr>
                <a:t>Ryerson</a:t>
              </a:r>
              <a:endParaRPr lang="en-US" sz="2400" b="1" dirty="0">
                <a:solidFill>
                  <a:schemeClr val="tx2">
                    <a:lumMod val="50000"/>
                  </a:schemeClr>
                </a:solidFill>
                <a:latin typeface="Arial" pitchFamily="34" charset="0"/>
                <a:cs typeface="Arial" pitchFamily="34" charset="0"/>
                <a:sym typeface="Symbol" pitchFamily="18" charset="2"/>
              </a:endParaRPr>
            </a:p>
            <a:p>
              <a:pPr algn="ctr">
                <a:defRPr/>
              </a:pPr>
              <a:r>
                <a:rPr lang="en-US" sz="2400" b="1" dirty="0">
                  <a:solidFill>
                    <a:schemeClr val="tx2">
                      <a:lumMod val="50000"/>
                    </a:schemeClr>
                  </a:solidFill>
                  <a:latin typeface="Arial" pitchFamily="34" charset="0"/>
                  <a:cs typeface="Arial" pitchFamily="34" charset="0"/>
                  <a:sym typeface="Symbol" pitchFamily="18" charset="2"/>
                </a:rPr>
                <a:t>= </a:t>
              </a:r>
              <a:r>
                <a:rPr lang="en-US" sz="2400" b="1" dirty="0" smtClean="0">
                  <a:solidFill>
                    <a:schemeClr val="tx2">
                      <a:lumMod val="50000"/>
                    </a:schemeClr>
                  </a:solidFill>
                  <a:latin typeface="Arial" pitchFamily="34" charset="0"/>
                  <a:cs typeface="Arial" pitchFamily="34" charset="0"/>
                  <a:sym typeface="Symbol" pitchFamily="18" charset="2"/>
                </a:rPr>
                <a:t>39%</a:t>
              </a:r>
              <a:endParaRPr lang="en-US" sz="2400" b="1" dirty="0">
                <a:solidFill>
                  <a:schemeClr val="tx2">
                    <a:lumMod val="50000"/>
                  </a:schemeClr>
                </a:solidFill>
                <a:latin typeface="Arial" pitchFamily="34" charset="0"/>
                <a:cs typeface="Arial" pitchFamily="34" charset="0"/>
              </a:endParaRPr>
            </a:p>
          </p:txBody>
        </p:sp>
        <p:cxnSp>
          <p:nvCxnSpPr>
            <p:cNvPr id="14" name="Straight Connector 8"/>
            <p:cNvCxnSpPr>
              <a:cxnSpLocks noChangeShapeType="1"/>
            </p:cNvCxnSpPr>
            <p:nvPr/>
          </p:nvCxnSpPr>
          <p:spPr bwMode="auto">
            <a:xfrm>
              <a:off x="4174845" y="5167990"/>
              <a:ext cx="834688" cy="844621"/>
            </a:xfrm>
            <a:prstGeom prst="line">
              <a:avLst/>
            </a:prstGeom>
            <a:noFill/>
            <a:ln w="57150" algn="ctr">
              <a:solidFill>
                <a:schemeClr val="tx2">
                  <a:lumMod val="50000"/>
                </a:schemeClr>
              </a:solidFill>
              <a:round/>
              <a:headEnd/>
              <a:tailEnd/>
            </a:ln>
          </p:spPr>
        </p:cxnSp>
      </p:gr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fade">
                                      <p:cBhvr>
                                        <p:cTn id="7" dur="500"/>
                                        <p:tgtEl>
                                          <p:spTgt spid="194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88"/>
            <a:ext cx="9144000" cy="1143000"/>
          </a:xfrm>
        </p:spPr>
        <p:txBody>
          <a:bodyPr/>
          <a:lstStyle/>
          <a:p>
            <a:pPr>
              <a:defRPr/>
            </a:pPr>
            <a:r>
              <a:rPr lang="en-US" dirty="0"/>
              <a:t>Build a Better Student</a:t>
            </a:r>
          </a:p>
        </p:txBody>
      </p:sp>
      <p:pic>
        <p:nvPicPr>
          <p:cNvPr id="10241" name="Picture 1"/>
          <p:cNvPicPr>
            <a:picLocks noChangeAspect="1" noChangeArrowheads="1"/>
          </p:cNvPicPr>
          <p:nvPr/>
        </p:nvPicPr>
        <p:blipFill>
          <a:blip r:embed="rId3" cstate="print"/>
          <a:srcRect l="2687" t="22388" r="14366" b="11567"/>
          <a:stretch>
            <a:fillRect/>
          </a:stretch>
        </p:blipFill>
        <p:spPr bwMode="auto">
          <a:xfrm>
            <a:off x="0" y="1033483"/>
            <a:ext cx="9144000" cy="5824518"/>
          </a:xfrm>
          <a:prstGeom prst="rect">
            <a:avLst/>
          </a:prstGeom>
          <a:noFill/>
          <a:ln w="9525">
            <a:noFill/>
            <a:miter lim="800000"/>
            <a:headEnd/>
            <a:tailEnd/>
          </a:ln>
        </p:spPr>
      </p:pic>
    </p:spTree>
  </p:cSld>
  <p:clrMapOvr>
    <a:masterClrMapping/>
  </p:clrMapOvr>
  <p:transition spd="med" advClick="0">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88"/>
            <a:ext cx="9144000" cy="1143000"/>
          </a:xfrm>
        </p:spPr>
        <p:txBody>
          <a:bodyPr/>
          <a:lstStyle/>
          <a:p>
            <a:pPr>
              <a:defRPr/>
            </a:pPr>
            <a:r>
              <a:rPr lang="en-US" dirty="0"/>
              <a:t>Build a Better Student</a:t>
            </a:r>
          </a:p>
        </p:txBody>
      </p:sp>
      <p:pic>
        <p:nvPicPr>
          <p:cNvPr id="8194" name="Picture 2"/>
          <p:cNvPicPr>
            <a:picLocks noChangeAspect="1" noChangeArrowheads="1"/>
          </p:cNvPicPr>
          <p:nvPr/>
        </p:nvPicPr>
        <p:blipFill>
          <a:blip r:embed="rId3" cstate="print"/>
          <a:srcRect l="4655" t="19881" r="4310" b="11422"/>
          <a:stretch>
            <a:fillRect/>
          </a:stretch>
        </p:blipFill>
        <p:spPr bwMode="auto">
          <a:xfrm>
            <a:off x="0" y="1087821"/>
            <a:ext cx="9144000" cy="5770179"/>
          </a:xfrm>
          <a:prstGeom prst="rect">
            <a:avLst/>
          </a:prstGeom>
          <a:noFill/>
          <a:ln w="9525">
            <a:noFill/>
            <a:miter lim="800000"/>
            <a:headEnd/>
            <a:tailEnd/>
          </a:ln>
        </p:spPr>
      </p:pic>
    </p:spTree>
  </p:cSld>
  <p:clrMapOvr>
    <a:masterClrMapping/>
  </p:clrMapOvr>
  <p:transition spd="med" advClick="0">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Chris\Documents\Presentations\McMaster Physics\pinky.gif"/>
          <p:cNvPicPr>
            <a:picLocks noChangeAspect="1" noChangeArrowheads="1"/>
          </p:cNvPicPr>
          <p:nvPr/>
        </p:nvPicPr>
        <p:blipFill>
          <a:blip r:embed="rId3" cstate="print"/>
          <a:srcRect/>
          <a:stretch>
            <a:fillRect/>
          </a:stretch>
        </p:blipFill>
        <p:spPr bwMode="auto">
          <a:xfrm>
            <a:off x="5332020" y="1429457"/>
            <a:ext cx="3811980" cy="4799255"/>
          </a:xfrm>
          <a:prstGeom prst="rect">
            <a:avLst/>
          </a:prstGeom>
          <a:noFill/>
        </p:spPr>
      </p:pic>
      <p:pic>
        <p:nvPicPr>
          <p:cNvPr id="11" name="Picture 2" descr="C:\Users\Chris\Documents\Presentations\McMaster Physics\brain.gif"/>
          <p:cNvPicPr>
            <a:picLocks noChangeAspect="1" noChangeArrowheads="1"/>
          </p:cNvPicPr>
          <p:nvPr/>
        </p:nvPicPr>
        <p:blipFill>
          <a:blip r:embed="rId4" cstate="print"/>
          <a:srcRect l="894"/>
          <a:stretch>
            <a:fillRect/>
          </a:stretch>
        </p:blipFill>
        <p:spPr bwMode="auto">
          <a:xfrm>
            <a:off x="0" y="1133126"/>
            <a:ext cx="3443844" cy="5197073"/>
          </a:xfrm>
          <a:prstGeom prst="rect">
            <a:avLst/>
          </a:prstGeom>
          <a:noFill/>
        </p:spPr>
      </p:pic>
      <p:sp>
        <p:nvSpPr>
          <p:cNvPr id="2" name="Title 1"/>
          <p:cNvSpPr>
            <a:spLocks noGrp="1"/>
          </p:cNvSpPr>
          <p:nvPr>
            <p:ph type="title"/>
          </p:nvPr>
        </p:nvSpPr>
        <p:spPr/>
        <p:txBody>
          <a:bodyPr/>
          <a:lstStyle/>
          <a:p>
            <a:r>
              <a:rPr lang="en-US" sz="6000" dirty="0" smtClean="0"/>
              <a:t>The Magic of Experts</a:t>
            </a:r>
            <a:endParaRPr lang="en-CA" sz="6000" dirty="0"/>
          </a:p>
        </p:txBody>
      </p:sp>
      <p:sp>
        <p:nvSpPr>
          <p:cNvPr id="9" name="Rectangle 8"/>
          <p:cNvSpPr/>
          <p:nvPr/>
        </p:nvSpPr>
        <p:spPr>
          <a:xfrm>
            <a:off x="223283" y="6103095"/>
            <a:ext cx="8676168" cy="738664"/>
          </a:xfrm>
          <a:prstGeom prst="rect">
            <a:avLst/>
          </a:prstGeom>
        </p:spPr>
        <p:txBody>
          <a:bodyPr wrap="square">
            <a:spAutoFit/>
          </a:bodyPr>
          <a:lstStyle/>
          <a:p>
            <a:pPr algn="ctr"/>
            <a:r>
              <a:rPr lang="en-CA" sz="1400" b="1" dirty="0">
                <a:effectLst>
                  <a:outerShdw blurRad="38100" dist="38100" dir="2700000" algn="tl">
                    <a:srgbClr val="000000">
                      <a:alpha val="43137"/>
                    </a:srgbClr>
                  </a:outerShdw>
                </a:effectLst>
                <a:latin typeface="Arial" pitchFamily="34" charset="0"/>
                <a:cs typeface="Arial" pitchFamily="34" charset="0"/>
              </a:rPr>
              <a:t>Anders Ericsson, K., </a:t>
            </a:r>
            <a:r>
              <a:rPr lang="en-CA" sz="1400" b="1" dirty="0" err="1">
                <a:effectLst>
                  <a:outerShdw blurRad="38100" dist="38100" dir="2700000" algn="tl">
                    <a:srgbClr val="000000">
                      <a:alpha val="43137"/>
                    </a:srgbClr>
                  </a:outerShdw>
                </a:effectLst>
                <a:latin typeface="Arial" pitchFamily="34" charset="0"/>
                <a:cs typeface="Arial" pitchFamily="34" charset="0"/>
              </a:rPr>
              <a:t>Roring</a:t>
            </a:r>
            <a:r>
              <a:rPr lang="en-CA" sz="1400" b="1" dirty="0">
                <a:effectLst>
                  <a:outerShdw blurRad="38100" dist="38100" dir="2700000" algn="tl">
                    <a:srgbClr val="000000">
                      <a:alpha val="43137"/>
                    </a:srgbClr>
                  </a:outerShdw>
                </a:effectLst>
                <a:latin typeface="Arial" pitchFamily="34" charset="0"/>
                <a:cs typeface="Arial" pitchFamily="34" charset="0"/>
              </a:rPr>
              <a:t>, R. W., &amp; </a:t>
            </a:r>
            <a:r>
              <a:rPr lang="en-CA" sz="1400" b="1" dirty="0" err="1">
                <a:effectLst>
                  <a:outerShdw blurRad="38100" dist="38100" dir="2700000" algn="tl">
                    <a:srgbClr val="000000">
                      <a:alpha val="43137"/>
                    </a:srgbClr>
                  </a:outerShdw>
                </a:effectLst>
                <a:latin typeface="Arial" pitchFamily="34" charset="0"/>
                <a:cs typeface="Arial" pitchFamily="34" charset="0"/>
              </a:rPr>
              <a:t>Nandagopal</a:t>
            </a:r>
            <a:r>
              <a:rPr lang="en-CA" sz="1400" b="1" dirty="0">
                <a:effectLst>
                  <a:outerShdw blurRad="38100" dist="38100" dir="2700000" algn="tl">
                    <a:srgbClr val="000000">
                      <a:alpha val="43137"/>
                    </a:srgbClr>
                  </a:outerShdw>
                </a:effectLst>
                <a:latin typeface="Arial" pitchFamily="34" charset="0"/>
                <a:cs typeface="Arial" pitchFamily="34" charset="0"/>
              </a:rPr>
              <a:t>, K. (2007). Giftedness and evidence for reproducibly superior performance: An account based on the expert performance framework. </a:t>
            </a:r>
            <a:r>
              <a:rPr lang="en-CA" sz="1400" b="1" i="1" dirty="0">
                <a:effectLst>
                  <a:outerShdw blurRad="38100" dist="38100" dir="2700000" algn="tl">
                    <a:srgbClr val="000000">
                      <a:alpha val="43137"/>
                    </a:srgbClr>
                  </a:outerShdw>
                </a:effectLst>
                <a:latin typeface="Arial" pitchFamily="34" charset="0"/>
                <a:cs typeface="Arial" pitchFamily="34" charset="0"/>
              </a:rPr>
              <a:t>High Ability Studies</a:t>
            </a:r>
            <a:r>
              <a:rPr lang="en-CA" sz="1400" b="1" dirty="0">
                <a:effectLst>
                  <a:outerShdw blurRad="38100" dist="38100" dir="2700000" algn="tl">
                    <a:srgbClr val="000000">
                      <a:alpha val="43137"/>
                    </a:srgbClr>
                  </a:outerShdw>
                </a:effectLst>
                <a:latin typeface="Arial" pitchFamily="34" charset="0"/>
                <a:cs typeface="Arial" pitchFamily="34" charset="0"/>
              </a:rPr>
              <a:t>, </a:t>
            </a:r>
            <a:r>
              <a:rPr lang="en-CA" sz="1400" b="1" i="1" dirty="0">
                <a:effectLst>
                  <a:outerShdw blurRad="38100" dist="38100" dir="2700000" algn="tl">
                    <a:srgbClr val="000000">
                      <a:alpha val="43137"/>
                    </a:srgbClr>
                  </a:outerShdw>
                </a:effectLst>
                <a:latin typeface="Arial" pitchFamily="34" charset="0"/>
                <a:cs typeface="Arial" pitchFamily="34" charset="0"/>
              </a:rPr>
              <a:t>18</a:t>
            </a:r>
            <a:r>
              <a:rPr lang="en-CA" sz="1400" b="1" dirty="0">
                <a:effectLst>
                  <a:outerShdw blurRad="38100" dist="38100" dir="2700000" algn="tl">
                    <a:srgbClr val="000000">
                      <a:alpha val="43137"/>
                    </a:srgbClr>
                  </a:outerShdw>
                </a:effectLst>
                <a:latin typeface="Arial" pitchFamily="34" charset="0"/>
                <a:cs typeface="Arial" pitchFamily="34" charset="0"/>
              </a:rPr>
              <a:t>(1), 3-56.</a:t>
            </a:r>
          </a:p>
        </p:txBody>
      </p:sp>
      <p:sp>
        <p:nvSpPr>
          <p:cNvPr id="12" name="Left Arrow 11"/>
          <p:cNvSpPr/>
          <p:nvPr/>
        </p:nvSpPr>
        <p:spPr bwMode="auto">
          <a:xfrm>
            <a:off x="2179673" y="3306727"/>
            <a:ext cx="4040373" cy="1201478"/>
          </a:xfrm>
          <a:prstGeom prst="leftArrow">
            <a:avLst/>
          </a:prstGeom>
          <a:solidFill>
            <a:srgbClr val="89DFA4"/>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bg2"/>
                </a:solidFill>
                <a:latin typeface="Arial" pitchFamily="34" charset="0"/>
                <a:cs typeface="Arial" pitchFamily="34" charset="0"/>
              </a:rPr>
              <a:t>High level of training</a:t>
            </a:r>
            <a:endParaRPr kumimoji="0" lang="en-CA" sz="2800" b="1" i="0" u="none" strike="noStrike" cap="none" normalizeH="0" baseline="0" dirty="0" smtClean="0">
              <a:ln>
                <a:noFill/>
              </a:ln>
              <a:solidFill>
                <a:schemeClr val="bg2"/>
              </a:solidFill>
              <a:latin typeface="Arial" pitchFamily="34" charset="0"/>
              <a:cs typeface="Arial" pitchFamily="34"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p:cNvPicPr>
            <a:picLocks noChangeAspect="1" noChangeArrowheads="1"/>
          </p:cNvPicPr>
          <p:nvPr/>
        </p:nvPicPr>
        <p:blipFill>
          <a:blip r:embed="rId3" cstate="print"/>
          <a:srcRect l="12644"/>
          <a:stretch>
            <a:fillRect/>
          </a:stretch>
        </p:blipFill>
        <p:spPr bwMode="auto">
          <a:xfrm>
            <a:off x="0" y="0"/>
            <a:ext cx="9144000" cy="6981825"/>
          </a:xfrm>
          <a:prstGeom prst="rect">
            <a:avLst/>
          </a:prstGeom>
          <a:noFill/>
        </p:spPr>
      </p:pic>
      <p:sp>
        <p:nvSpPr>
          <p:cNvPr id="3" name="Title 2"/>
          <p:cNvSpPr>
            <a:spLocks noGrp="1"/>
          </p:cNvSpPr>
          <p:nvPr>
            <p:ph type="title"/>
          </p:nvPr>
        </p:nvSpPr>
        <p:spPr>
          <a:xfrm>
            <a:off x="0" y="-10362"/>
            <a:ext cx="9144000" cy="1143000"/>
          </a:xfrm>
          <a:solidFill>
            <a:srgbClr val="000000">
              <a:alpha val="50196"/>
            </a:srgbClr>
          </a:solidFill>
        </p:spPr>
        <p:txBody>
          <a:bodyPr/>
          <a:lstStyle/>
          <a:p>
            <a:r>
              <a:rPr lang="en-US" sz="5400" dirty="0" smtClean="0"/>
              <a:t>Feynman at Caltech</a:t>
            </a:r>
            <a:endParaRPr lang="en-CA" sz="5400" dirty="0"/>
          </a:p>
        </p:txBody>
      </p:sp>
    </p:spTree>
  </p:cSld>
  <p:clrMapOvr>
    <a:masterClrMapping/>
  </p:clrMapOvr>
  <p:transition spd="med" advClick="0">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Image result for arabic astronomer woodcut"/>
          <p:cNvPicPr>
            <a:picLocks noChangeAspect="1" noChangeArrowheads="1"/>
          </p:cNvPicPr>
          <p:nvPr/>
        </p:nvPicPr>
        <p:blipFill>
          <a:blip r:embed="rId2" cstate="print"/>
          <a:srcRect/>
          <a:stretch>
            <a:fillRect/>
          </a:stretch>
        </p:blipFill>
        <p:spPr bwMode="auto">
          <a:xfrm>
            <a:off x="0" y="946298"/>
            <a:ext cx="9144000" cy="5911702"/>
          </a:xfrm>
          <a:prstGeom prst="rect">
            <a:avLst/>
          </a:prstGeom>
          <a:noFill/>
        </p:spPr>
      </p:pic>
      <p:sp>
        <p:nvSpPr>
          <p:cNvPr id="2" name="Title 1"/>
          <p:cNvSpPr>
            <a:spLocks noGrp="1"/>
          </p:cNvSpPr>
          <p:nvPr>
            <p:ph type="title"/>
          </p:nvPr>
        </p:nvSpPr>
        <p:spPr>
          <a:xfrm>
            <a:off x="457200" y="8298"/>
            <a:ext cx="8229600" cy="906102"/>
          </a:xfrm>
        </p:spPr>
        <p:txBody>
          <a:bodyPr/>
          <a:lstStyle/>
          <a:p>
            <a:r>
              <a:rPr lang="en-US" dirty="0"/>
              <a:t>My Prediction</a:t>
            </a:r>
            <a:endParaRPr lang="en-CA" dirty="0"/>
          </a:p>
        </p:txBody>
      </p:sp>
      <p:sp>
        <p:nvSpPr>
          <p:cNvPr id="3" name="Content Placeholder 2"/>
          <p:cNvSpPr>
            <a:spLocks noGrp="1"/>
          </p:cNvSpPr>
          <p:nvPr>
            <p:ph idx="1"/>
          </p:nvPr>
        </p:nvSpPr>
        <p:spPr>
          <a:xfrm>
            <a:off x="584790" y="4146698"/>
            <a:ext cx="8229600" cy="2222205"/>
          </a:xfrm>
          <a:solidFill>
            <a:srgbClr val="000000">
              <a:alpha val="69804"/>
            </a:srgbClr>
          </a:solidFill>
        </p:spPr>
        <p:txBody>
          <a:bodyPr/>
          <a:lstStyle/>
          <a:p>
            <a:pPr marL="0" indent="0" algn="ctr">
              <a:buNone/>
            </a:pPr>
            <a:r>
              <a:rPr lang="en-US" dirty="0"/>
              <a:t>Physics education will improve to the point that any adult of average intelligence can be trained to become a well-regarded, expert physicist.</a:t>
            </a:r>
            <a:endParaRPr lang="en-CA" dirty="0"/>
          </a:p>
        </p:txBody>
      </p:sp>
      <p:sp>
        <p:nvSpPr>
          <p:cNvPr id="6" name="Rectangle 5"/>
          <p:cNvSpPr/>
          <p:nvPr/>
        </p:nvSpPr>
        <p:spPr>
          <a:xfrm>
            <a:off x="0" y="6517762"/>
            <a:ext cx="9144000" cy="338554"/>
          </a:xfrm>
          <a:prstGeom prst="rect">
            <a:avLst/>
          </a:prstGeom>
          <a:solidFill>
            <a:srgbClr val="000000">
              <a:alpha val="60000"/>
            </a:srgbClr>
          </a:solidFill>
        </p:spPr>
        <p:txBody>
          <a:bodyPr wrap="square">
            <a:spAutoFit/>
          </a:bodyPr>
          <a:lstStyle/>
          <a:p>
            <a:pPr algn="ctr"/>
            <a:r>
              <a:rPr lang="en-CA" sz="1600" b="1" dirty="0" smtClean="0">
                <a:effectLst>
                  <a:outerShdw blurRad="38100" dist="38100" dir="2700000" algn="tl">
                    <a:srgbClr val="000000">
                      <a:alpha val="43137"/>
                    </a:srgbClr>
                  </a:outerShdw>
                </a:effectLst>
                <a:latin typeface="Arial" pitchFamily="34" charset="0"/>
                <a:cs typeface="Arial" pitchFamily="34" charset="0"/>
              </a:rPr>
              <a:t>Arabic Astronomers, 1513</a:t>
            </a:r>
            <a:endParaRPr lang="en-CA" sz="1600" b="1"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s://tonybutler1.files.wordpress.com/2014/08/5dby_demag_1884_168.jpg"/>
          <p:cNvPicPr>
            <a:picLocks noChangeAspect="1" noChangeArrowheads="1"/>
          </p:cNvPicPr>
          <p:nvPr/>
        </p:nvPicPr>
        <p:blipFill>
          <a:blip r:embed="rId3" cstate="print">
            <a:lum contrast="10000"/>
          </a:blip>
          <a:srcRect l="9040" r="7207" b="11279"/>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5241851" y="0"/>
            <a:ext cx="3902149" cy="4250007"/>
          </a:xfrm>
        </p:spPr>
        <p:txBody>
          <a:bodyPr/>
          <a:lstStyle/>
          <a:p>
            <a:r>
              <a:rPr lang="en-US" sz="5400" dirty="0"/>
              <a:t>Join the Scientific Revolution for Teaching</a:t>
            </a:r>
          </a:p>
        </p:txBody>
      </p:sp>
      <p:sp>
        <p:nvSpPr>
          <p:cNvPr id="4" name="Subtitle 4"/>
          <p:cNvSpPr txBox="1">
            <a:spLocks/>
          </p:cNvSpPr>
          <p:nvPr/>
        </p:nvSpPr>
        <p:spPr bwMode="auto">
          <a:xfrm>
            <a:off x="464025" y="5199796"/>
            <a:ext cx="8379725" cy="1462585"/>
          </a:xfrm>
          <a:prstGeom prst="rect">
            <a:avLst/>
          </a:prstGeom>
          <a:solidFill>
            <a:srgbClr val="000000">
              <a:alpha val="50196"/>
            </a:srgb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hlink"/>
              </a:buClr>
              <a:buSzPct val="70000"/>
              <a:tabLst/>
              <a:defRPr/>
            </a:pPr>
            <a:r>
              <a:rPr kumimoji="0" lang="en-US" sz="3600" b="1" i="0" u="none" strike="noStrike" kern="0" cap="none" spc="0" normalizeH="0" baseline="0" noProof="0" dirty="0">
                <a:ln>
                  <a:noFill/>
                </a:ln>
                <a:solidFill>
                  <a:schemeClr val="tx1"/>
                </a:solidFill>
                <a:effectLst>
                  <a:outerShdw blurRad="38100" dist="38100" dir="2700000" algn="tl">
                    <a:srgbClr val="000000"/>
                  </a:outerShdw>
                </a:effectLst>
                <a:uLnTx/>
                <a:uFillTx/>
                <a:latin typeface="Arial" pitchFamily="34" charset="0"/>
                <a:ea typeface="+mn-ea"/>
                <a:cs typeface="Arial" pitchFamily="34" charset="0"/>
              </a:rPr>
              <a:t>Thanks!</a:t>
            </a:r>
          </a:p>
          <a:p>
            <a:pPr marL="342900" marR="0" lvl="0" indent="-342900" algn="l" defTabSz="914400" rtl="0" eaLnBrk="0" fontAlgn="base" latinLnBrk="0" hangingPunct="0">
              <a:lnSpc>
                <a:spcPct val="100000"/>
              </a:lnSpc>
              <a:spcBef>
                <a:spcPct val="20000"/>
              </a:spcBef>
              <a:spcAft>
                <a:spcPct val="0"/>
              </a:spcAft>
              <a:buClr>
                <a:schemeClr val="hlink"/>
              </a:buClr>
              <a:buSzPct val="70000"/>
              <a:tabLst/>
              <a:defRPr/>
            </a:pPr>
            <a:r>
              <a:rPr kumimoji="0" lang="en-US" sz="3600" b="1" i="0" u="none" strike="noStrike" kern="0" cap="none" spc="0" normalizeH="0" baseline="0" noProof="0" dirty="0">
                <a:ln>
                  <a:noFill/>
                </a:ln>
                <a:solidFill>
                  <a:schemeClr val="tx1"/>
                </a:solidFill>
                <a:effectLst>
                  <a:outerShdw blurRad="38100" dist="38100" dir="2700000" algn="tl">
                    <a:srgbClr val="000000"/>
                  </a:outerShdw>
                </a:effectLst>
                <a:uLnTx/>
                <a:uFillTx/>
                <a:latin typeface="Arial" pitchFamily="34" charset="0"/>
                <a:ea typeface="+mn-ea"/>
                <a:cs typeface="Arial" pitchFamily="34" charset="0"/>
              </a:rPr>
              <a:t>www.meyercreations.com/physics</a:t>
            </a:r>
            <a:endParaRPr kumimoji="0" lang="en-CA" sz="3600" b="1" i="0" u="none" strike="noStrike" kern="0" cap="none" spc="0" normalizeH="0" baseline="0" noProof="0" dirty="0">
              <a:ln>
                <a:noFill/>
              </a:ln>
              <a:solidFill>
                <a:schemeClr val="tx1"/>
              </a:solidFill>
              <a:effectLst>
                <a:outerShdw blurRad="38100" dist="38100" dir="2700000" algn="tl">
                  <a:srgbClr val="000000"/>
                </a:outerShdw>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xmlns="" val="376261989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17&quot;&gt;&lt;object type=&quot;3&quot; unique_id=&quot;10024&quot;&gt;&lt;property id=&quot;20148&quot; value=&quot;5&quot;/&gt;&lt;property id=&quot;20300&quot; value=&quot;Slide 7 - &amp;quot;The Problem with Lectures&amp;quot;&quot;/&gt;&lt;property id=&quot;20307&quot; value=&quot;427&quot;/&gt;&lt;/object&gt;&lt;object type=&quot;3&quot; unique_id=&quot;10025&quot;&gt;&lt;property id=&quot;20148&quot; value=&quot;5&quot;/&gt;&lt;property id=&quot;20300&quot; value=&quot;Slide 13&quot;/&gt;&lt;property id=&quot;20307&quot; value=&quot;402&quot;/&gt;&lt;/object&gt;&lt;object type=&quot;3&quot; unique_id=&quot;10044&quot;&gt;&lt;property id=&quot;20148&quot; value=&quot;5&quot;/&gt;&lt;property id=&quot;20300&quot; value=&quot;Slide 5 - &amp;quot;Mazur’s Discovery&amp;quot;&quot;/&gt;&lt;property id=&quot;20307&quot; value=&quot;390&quot;/&gt;&lt;/object&gt;&lt;object type=&quot;3&quot; unique_id=&quot;10045&quot;&gt;&lt;property id=&quot;20148&quot; value=&quot;5&quot;/&gt;&lt;property id=&quot;20300&quot; value=&quot;Slide 6 - &amp;quot;Mazur’s Discovery&amp;quot;&quot;/&gt;&lt;property id=&quot;20307&quot; value=&quot;391&quot;/&gt;&lt;/object&gt;&lt;object type=&quot;3&quot; unique_id=&quot;10064&quot;&gt;&lt;property id=&quot;20148&quot; value=&quot;5&quot;/&gt;&lt;property id=&quot;20300&quot; value=&quot;Slide 11 - &amp;quot;Answer: Physics Education Research&amp;quot;&quot;/&gt;&lt;property id=&quot;20307&quot; value=&quot;319&quot;/&gt;&lt;/object&gt;&lt;object type=&quot;3&quot; unique_id=&quot;10065&quot;&gt;&lt;property id=&quot;20148&quot; value=&quot;5&quot;/&gt;&lt;property id=&quot;20300&quot; value=&quot;Slide 19 - &amp;quot;Force Concept Inventory (FCI)&amp;quot;&quot;/&gt;&lt;property id=&quot;20307&quot; value=&quot;361&quot;/&gt;&lt;/object&gt;&lt;object type=&quot;3&quot; unique_id=&quot;10067&quot;&gt;&lt;property id=&quot;20148&quot; value=&quot;5&quot;/&gt;&lt;property id=&quot;20300&quot; value=&quot;Slide 22 - &amp;quot;Force Concept Inventory (FCI)&amp;quot;&quot;/&gt;&lt;property id=&quot;20307&quot; value=&quot;370&quot;/&gt;&lt;/object&gt;&lt;object type=&quot;3&quot; unique_id=&quot;10076&quot;&gt;&lt;property id=&quot;20148&quot; value=&quot;5&quot;/&gt;&lt;property id=&quot;20300&quot; value=&quot;Slide 31 - &amp;quot;meyercreations.com/physics&amp;quot;&quot;/&gt;&lt;property id=&quot;20307&quot; value=&quot;362&quot;/&gt;&lt;/object&gt;&lt;object type=&quot;3&quot; unique_id=&quot;10077&quot;&gt;&lt;property id=&quot;20148&quot; value=&quot;5&quot;/&gt;&lt;property id=&quot;20300&quot; value=&quot;Slide 32&quot;/&gt;&lt;property id=&quot;20307&quot; value=&quot;363&quot;/&gt;&lt;/object&gt;&lt;object type=&quot;3&quot; unique_id=&quot;13354&quot;&gt;&lt;property id=&quot;20148&quot; value=&quot;5&quot;/&gt;&lt;property id=&quot;20300&quot; value=&quot;Slide 1 - &amp;quot;The Problem with Lectures&amp;quot;&quot;/&gt;&lt;property id=&quot;20307&quot; value=&quot;463&quot;/&gt;&lt;/object&gt;&lt;object type=&quot;3&quot; unique_id=&quot;13355&quot;&gt;&lt;property id=&quot;20148&quot; value=&quot;5&quot;/&gt;&lt;property id=&quot;20300&quot; value=&quot;Slide 10 - &amp;quot;Question: What’s Going on Upstairs?&amp;quot;&quot;/&gt;&lt;property id=&quot;20307&quot; value=&quot;474&quot;/&gt;&lt;/object&gt;&lt;object type=&quot;3&quot; unique_id=&quot;13363&quot;&gt;&lt;property id=&quot;20148&quot; value=&quot;5&quot;/&gt;&lt;property id=&quot;20300&quot; value=&quot;Slide 23 - &amp;quot;Other Surveys&amp;quot;&quot;/&gt;&lt;property id=&quot;20307&quot; value=&quot;464&quot;/&gt;&lt;/object&gt;&lt;object type=&quot;3&quot; unique_id=&quot;13364&quot;&gt;&lt;property id=&quot;20148&quot; value=&quot;5&quot;/&gt;&lt;property id=&quot;20300&quot; value=&quot;Slide 25 - &amp;quot;Success: Rich Problem Solving&amp;quot;&quot;/&gt;&lt;property id=&quot;20307&quot; value=&quot;472&quot;/&gt;&lt;/object&gt;&lt;object type=&quot;3&quot; unique_id=&quot;13365&quot;&gt;&lt;property id=&quot;20148&quot; value=&quot;5&quot;/&gt;&lt;property id=&quot;20300&quot; value=&quot;Slide 27 - &amp;quot;Success: A Median Student’s Test&amp;quot;&quot;/&gt;&lt;property id=&quot;20307&quot; value=&quot;473&quot;/&gt;&lt;/object&gt;&lt;object type=&quot;3&quot; unique_id=&quot;13822&quot;&gt;&lt;property id=&quot;20148&quot; value=&quot;5&quot;/&gt;&lt;property id=&quot;20300&quot; value=&quot;Slide 35 - &amp;quot;The Reform Imperative&amp;quot;&quot;/&gt;&lt;property id=&quot;20307&quot; value=&quot;475&quot;/&gt;&lt;/object&gt;&lt;object type=&quot;3&quot; unique_id=&quot;13823&quot;&gt;&lt;property id=&quot;20148&quot; value=&quot;5&quot;/&gt;&lt;property id=&quot;20300&quot; value=&quot;Slide 37 - &amp;quot;The Reform Imperative&amp;quot;&quot;/&gt;&lt;property id=&quot;20307&quot; value=&quot;476&quot;/&gt;&lt;/object&gt;&lt;object type=&quot;3&quot; unique_id=&quot;13825&quot;&gt;&lt;property id=&quot;20148&quot; value=&quot;5&quot;/&gt;&lt;property id=&quot;20300&quot; value=&quot;Slide 38 - &amp;quot;The Reform Imperative&amp;quot;&quot;/&gt;&lt;property id=&quot;20307&quot; value=&quot;478&quot;/&gt;&lt;/object&gt;&lt;object type=&quot;3&quot; unique_id=&quot;14178&quot;&gt;&lt;property id=&quot;20148&quot; value=&quot;5&quot;/&gt;&lt;property id=&quot;20300&quot; value=&quot;Slide 2 - &amp;quot;The Problem with Lectures&amp;quot;&quot;/&gt;&lt;property id=&quot;20307&quot; value=&quot;479&quot;/&gt;&lt;/object&gt;&lt;object type=&quot;3&quot; unique_id=&quot;14179&quot;&gt;&lt;property id=&quot;20148&quot; value=&quot;5&quot;/&gt;&lt;property id=&quot;20300&quot; value=&quot;Slide 3 - &amp;quot;Eric Mazur&amp;quot;&quot;/&gt;&lt;property id=&quot;20307&quot; value=&quot;481&quot;/&gt;&lt;/object&gt;&lt;object type=&quot;3&quot; unique_id=&quot;14180&quot;&gt;&lt;property id=&quot;20148&quot; value=&quot;5&quot;/&gt;&lt;property id=&quot;20300&quot; value=&quot;Slide 12 - &amp;quot;Tool: Force Concept Inventory&amp;quot;&quot;/&gt;&lt;property id=&quot;20307&quot; value=&quot;480&quot;/&gt;&lt;/object&gt;&lt;object type=&quot;3&quot; unique_id=&quot;14597&quot;&gt;&lt;property id=&quot;20148&quot; value=&quot;5&quot;/&gt;&lt;property id=&quot;20300&quot; value=&quot;Slide 8 - &amp;quot;Best Lesson Ever&amp;quot;&quot;/&gt;&lt;property id=&quot;20307&quot; value=&quot;482&quot;/&gt;&lt;/object&gt;&lt;object type=&quot;3&quot; unique_id=&quot;14598&quot;&gt;&lt;property id=&quot;20148&quot; value=&quot;5&quot;/&gt;&lt;property id=&quot;20300&quot; value=&quot;Slide 16 - &amp;quot;A PER Classroom&amp;quot;&quot;/&gt;&lt;property id=&quot;20307&quot; value=&quot;483&quot;/&gt;&lt;/object&gt;&lt;object type=&quot;3&quot; unique_id=&quot;15065&quot;&gt;&lt;property id=&quot;20148&quot; value=&quot;5&quot;/&gt;&lt;property id=&quot;20300&quot; value=&quot;Slide 17 - &amp;quot;No Lectures  Guided Inquiry Activities&amp;quot;&quot;/&gt;&lt;property id=&quot;20307&quot; value=&quot;484&quot;/&gt;&lt;/object&gt;&lt;object type=&quot;3&quot; unique_id=&quot;15066&quot;&gt;&lt;property id=&quot;20148&quot; value=&quot;5&quot;/&gt;&lt;property id=&quot;20300&quot; value=&quot;Slide 18 - &amp;quot;Students Explain to Students&amp;quot;&quot;/&gt;&lt;property id=&quot;20307&quot; value=&quot;485&quot;/&gt;&lt;/object&gt;&lt;object type=&quot;3&quot; unique_id=&quot;15298&quot;&gt;&lt;property id=&quot;20148&quot; value=&quot;5&quot;/&gt;&lt;property id=&quot;20300&quot; value=&quot;Slide 20 - &amp;quot;FCI: Pretest (Starting Gr. 12)&amp;quot;&quot;/&gt;&lt;property id=&quot;20307&quot; value=&quot;486&quot;/&gt;&lt;/object&gt;&lt;object type=&quot;3&quot; unique_id=&quot;15299&quot;&gt;&lt;property id=&quot;20148&quot; value=&quot;5&quot;/&gt;&lt;property id=&quot;20300&quot; value=&quot;Slide 21 - &amp;quot;FCI: Posttest (Finishing Gr. 12)&amp;quot;&quot;/&gt;&lt;property id=&quot;20307&quot; value=&quot;487&quot;/&gt;&lt;/object&gt;&lt;object type=&quot;3&quot; unique_id=&quot;15487&quot;&gt;&lt;property id=&quot;20148&quot; value=&quot;5&quot;/&gt;&lt;property id=&quot;20300&quot; value=&quot;Slide 26 - &amp;quot;Success: HomeWork with Vitamins!&amp;quot;&quot;/&gt;&lt;property id=&quot;20307&quot; value=&quot;488&quot;/&gt;&lt;/object&gt;&lt;object type=&quot;3&quot; unique_id=&quot;15680&quot;&gt;&lt;property id=&quot;20148&quot; value=&quot;5&quot;/&gt;&lt;property id=&quot;20300&quot; value=&quot;Slide 24 - &amp;quot;Success: Daily Class Work&amp;quot;&quot;/&gt;&lt;property id=&quot;20307&quot; value=&quot;490&quot;/&gt;&lt;/object&gt;&lt;object type=&quot;3&quot; unique_id=&quot;15819&quot;&gt;&lt;property id=&quot;20148&quot; value=&quot;5&quot;/&gt;&lt;property id=&quot;20300&quot; value=&quot;Slide 4 - &amp;quot;High-tech Jiffy Pop?&amp;quot;&quot;/&gt;&lt;property id=&quot;20307&quot; value=&quot;491&quot;/&gt;&lt;/object&gt;&lt;object type=&quot;3&quot; unique_id=&quot;15820&quot;&gt;&lt;property id=&quot;20148&quot; value=&quot;5&quot;/&gt;&lt;property id=&quot;20300&quot; value=&quot;Slide 15&quot;/&gt;&lt;property id=&quot;20307&quot; value=&quot;492&quot;/&gt;&lt;/object&gt;&lt;object type=&quot;3&quot; unique_id=&quot;16037&quot;&gt;&lt;property id=&quot;20148&quot; value=&quot;5&quot;/&gt;&lt;property id=&quot;20300&quot; value=&quot;Slide 36 - &amp;quot;The Reform Imperative&amp;quot;&quot;/&gt;&lt;property id=&quot;20307&quot; value=&quot;493&quot;/&gt;&lt;/object&gt;&lt;object type=&quot;3&quot; unique_id=&quot;16150&quot;&gt;&lt;property id=&quot;20148&quot; value=&quot;5&quot;/&gt;&lt;property id=&quot;20300&quot; value=&quot;Slide 14&quot;/&gt;&lt;property id=&quot;20307&quot; value=&quot;494&quot;/&gt;&lt;/object&gt;&lt;object type=&quot;3&quot; unique_id=&quot;16266&quot;&gt;&lt;property id=&quot;20148&quot; value=&quot;5&quot;/&gt;&lt;property id=&quot;20300&quot; value=&quot;Slide 28 - &amp;quot;Dip Your Toes in the PER Pool&amp;quot;&quot;/&gt;&lt;property id=&quot;20307&quot; value=&quot;495&quot;/&gt;&lt;/object&gt;&lt;object type=&quot;3&quot; unique_id=&quot;16420&quot;&gt;&lt;property id=&quot;20148&quot; value=&quot;5&quot;/&gt;&lt;property id=&quot;20300&quot; value=&quot;Slide 29 - &amp;quot;Or Dive Right In&amp;quot;&quot;/&gt;&lt;property id=&quot;20307&quot; value=&quot;496&quot;/&gt;&lt;/object&gt;&lt;object type=&quot;3&quot; unique_id=&quot;16421&quot;&gt;&lt;property id=&quot;20148&quot; value=&quot;5&quot;/&gt;&lt;property id=&quot;20300&quot; value=&quot;Slide 30 - &amp;quot;Or Dive Right In&amp;quot;&quot;/&gt;&lt;property id=&quot;20307&quot; value=&quot;497&quot;/&gt;&lt;/object&gt;&lt;object type=&quot;3&quot; unique_id=&quot;16811&quot;&gt;&lt;property id=&quot;20148&quot; value=&quot;5&quot;/&gt;&lt;property id=&quot;20300&quot; value=&quot;Slide 9&quot;/&gt;&lt;property id=&quot;20307&quot; value=&quot;498&quot;/&gt;&lt;/object&gt;&lt;object type=&quot;3&quot; unique_id=&quot;16812&quot;&gt;&lt;property id=&quot;20148&quot; value=&quot;5&quot;/&gt;&lt;property id=&quot;20300&quot; value=&quot;Slide 39 - &amp;quot;Try It: You’ll Like It!&amp;quot;&quot;/&gt;&lt;property id=&quot;20307&quot; value=&quot;499&quot;/&gt;&lt;/object&gt;&lt;object type=&quot;3&quot; unique_id=&quot;20491&quot;&gt;&lt;property id=&quot;20148&quot; value=&quot;5&quot;/&gt;&lt;property id=&quot;20300&quot; value=&quot;Slide 34&quot;/&gt;&lt;property id=&quot;20307&quot; value=&quot;500&quot;/&gt;&lt;/object&gt;&lt;object type=&quot;3&quot; unique_id=&quot;20745&quot;&gt;&lt;property id=&quot;20148&quot; value=&quot;5&quot;/&gt;&lt;property id=&quot;20300&quot; value=&quot;Slide 33&quot;/&gt;&lt;property id=&quot;20307&quot; value=&quot;501&quot;/&gt;&lt;/object&gt;&lt;/object&gt;&lt;object type=&quot;8&quot; unique_id=&quot;10149&quot;&gt;&lt;/object&gt;&lt;/object&gt;&lt;/database&gt;"/>
  <p:tag name="SECTOMILLISECCONVERTED" val="1"/>
</p:tagLst>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Fading Grid</Template>
  <TotalTime>8734</TotalTime>
  <Words>3696</Words>
  <Application>Microsoft Office PowerPoint</Application>
  <PresentationFormat>On-screen Show (4:3)</PresentationFormat>
  <Paragraphs>467</Paragraphs>
  <Slides>91</Slides>
  <Notes>77</Notes>
  <HiddenSlides>0</HiddenSlides>
  <MMClips>1</MMClips>
  <ScaleCrop>false</ScaleCrop>
  <HeadingPairs>
    <vt:vector size="4" baseType="variant">
      <vt:variant>
        <vt:lpstr>Theme</vt:lpstr>
      </vt:variant>
      <vt:variant>
        <vt:i4>1</vt:i4>
      </vt:variant>
      <vt:variant>
        <vt:lpstr>Slide Titles</vt:lpstr>
      </vt:variant>
      <vt:variant>
        <vt:i4>91</vt:i4>
      </vt:variant>
    </vt:vector>
  </HeadingPairs>
  <TitlesOfParts>
    <vt:vector size="92" baseType="lpstr">
      <vt:lpstr>Stream</vt:lpstr>
      <vt:lpstr>Build a Better Student Build a Better Teacher  Revolutions in Teaching Physics</vt:lpstr>
      <vt:lpstr>Casting Fortunes</vt:lpstr>
      <vt:lpstr>Tycho Brahe</vt:lpstr>
      <vt:lpstr>Scientific Revolution</vt:lpstr>
      <vt:lpstr>Sobriety of Empiricism</vt:lpstr>
      <vt:lpstr> Teaching</vt:lpstr>
      <vt:lpstr>Great Teachers</vt:lpstr>
      <vt:lpstr>Great Teachers</vt:lpstr>
      <vt:lpstr>Feynman at Caltech</vt:lpstr>
      <vt:lpstr>Slide 10</vt:lpstr>
      <vt:lpstr>Slide 11</vt:lpstr>
      <vt:lpstr>Slide 12</vt:lpstr>
      <vt:lpstr>How well is the material presented?</vt:lpstr>
      <vt:lpstr>Slide 14</vt:lpstr>
      <vt:lpstr>Question Time!</vt:lpstr>
      <vt:lpstr>Slide 16</vt:lpstr>
      <vt:lpstr>How Much Are Students Learning?</vt:lpstr>
      <vt:lpstr>Slide 18</vt:lpstr>
      <vt:lpstr>Best Lesson Ever</vt:lpstr>
      <vt:lpstr>Slide 20</vt:lpstr>
      <vt:lpstr>What’s Going on Upstairs?</vt:lpstr>
      <vt:lpstr>A Scientific Revolution for Teaching</vt:lpstr>
      <vt:lpstr>WTF?</vt:lpstr>
      <vt:lpstr>What’s happening in our brains when we learn?</vt:lpstr>
      <vt:lpstr>Slide 25</vt:lpstr>
      <vt:lpstr>Slide 26</vt:lpstr>
      <vt:lpstr>Learning Model #1</vt:lpstr>
      <vt:lpstr>Learning Model #2</vt:lpstr>
      <vt:lpstr>Knowledge is built from primitive pieces</vt:lpstr>
      <vt:lpstr>As We Learn Connections Grow</vt:lpstr>
      <vt:lpstr>Networks of Cognitive Resources Form</vt:lpstr>
      <vt:lpstr>Activation Depends on Context</vt:lpstr>
      <vt:lpstr>Activation Depends on Context</vt:lpstr>
      <vt:lpstr>and on Epistemological Frame</vt:lpstr>
      <vt:lpstr>Students are Wired</vt:lpstr>
      <vt:lpstr>Slide 36</vt:lpstr>
      <vt:lpstr>Mazur’s Discovery</vt:lpstr>
      <vt:lpstr>Mazur’s Discovery</vt:lpstr>
      <vt:lpstr>Korean Cram Schools</vt:lpstr>
      <vt:lpstr>Students Were Asked to Draw Acceleration Vectors for Each Moment in Time</vt:lpstr>
      <vt:lpstr>Lots of Practice, Little Understanding</vt:lpstr>
      <vt:lpstr>Awesome Demonstrations!</vt:lpstr>
      <vt:lpstr>Slide 43</vt:lpstr>
      <vt:lpstr>People See What They Are Pre-Disposed to Seeing: Epistemological Framing</vt:lpstr>
      <vt:lpstr>The Winner</vt:lpstr>
      <vt:lpstr>Educational Goal</vt:lpstr>
      <vt:lpstr>Colorado Learning Attitudes About Science Survey (CLASS)</vt:lpstr>
      <vt:lpstr>Attitudes About Learning Survey</vt:lpstr>
      <vt:lpstr>The Novice</vt:lpstr>
      <vt:lpstr>The Expert</vt:lpstr>
      <vt:lpstr>Educational Goal</vt:lpstr>
      <vt:lpstr>Goal of Instruction: Rewire Student Brains</vt:lpstr>
      <vt:lpstr>Learning = A Physical Process</vt:lpstr>
      <vt:lpstr>Instructional Goal</vt:lpstr>
      <vt:lpstr>What Doesn’t Promote Learning?</vt:lpstr>
      <vt:lpstr>Slide 56</vt:lpstr>
      <vt:lpstr>What does? Active Learning</vt:lpstr>
      <vt:lpstr>What does? Active Learning</vt:lpstr>
      <vt:lpstr>The Social Learning Principle  Humans learn best through social interactions</vt:lpstr>
      <vt:lpstr>Slide 60</vt:lpstr>
      <vt:lpstr>Improved Course Performance</vt:lpstr>
      <vt:lpstr>Active Learning Works</vt:lpstr>
      <vt:lpstr>Slide 63</vt:lpstr>
      <vt:lpstr>Quality of the Learning Environment</vt:lpstr>
      <vt:lpstr>Yeah, but …</vt:lpstr>
      <vt:lpstr>You Thrived in the  Traditional Classroom</vt:lpstr>
      <vt:lpstr>You are not the average student</vt:lpstr>
      <vt:lpstr>Do not mistake yourself for your students</vt:lpstr>
      <vt:lpstr>Yeah, but …</vt:lpstr>
      <vt:lpstr>Liberate Yourself From Content</vt:lpstr>
      <vt:lpstr>Slide 71</vt:lpstr>
      <vt:lpstr>Yeah, but …</vt:lpstr>
      <vt:lpstr>A 100% Satire-Free Modest Proposal</vt:lpstr>
      <vt:lpstr>Win-Win Deal</vt:lpstr>
      <vt:lpstr>PER Covers All Standard Undergrad Topics</vt:lpstr>
      <vt:lpstr>The Health of the Physics Community</vt:lpstr>
      <vt:lpstr>The Cocktail Party</vt:lpstr>
      <vt:lpstr>Slide 78</vt:lpstr>
      <vt:lpstr>The Physics Community in 1927</vt:lpstr>
      <vt:lpstr>Slide 80</vt:lpstr>
      <vt:lpstr>The Social Contract of Teaching</vt:lpstr>
      <vt:lpstr>Teach Our Kids Well</vt:lpstr>
      <vt:lpstr>Do Your Crazy Science Stuff</vt:lpstr>
      <vt:lpstr>Disgruntled People Will Make Decisions About Our Life’s Work</vt:lpstr>
      <vt:lpstr>Build a Better Student Build a Better Teacher  Revolutions in Teaching Physics</vt:lpstr>
      <vt:lpstr>Build a Better Teacher</vt:lpstr>
      <vt:lpstr>Build a Better Student</vt:lpstr>
      <vt:lpstr>Build a Better Student</vt:lpstr>
      <vt:lpstr>The Magic of Experts</vt:lpstr>
      <vt:lpstr>My Prediction</vt:lpstr>
      <vt:lpstr>Join the Scientific Revolution for Teaching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Electricity by Inquiry</dc:title>
  <dc:creator>Chris Meyer</dc:creator>
  <cp:lastModifiedBy>Chris Meyer</cp:lastModifiedBy>
  <cp:revision>756</cp:revision>
  <cp:lastPrinted>2014-10-16T13:09:03Z</cp:lastPrinted>
  <dcterms:created xsi:type="dcterms:W3CDTF">2011-11-28T00:45:59Z</dcterms:created>
  <dcterms:modified xsi:type="dcterms:W3CDTF">2016-11-30T01:55:29Z</dcterms:modified>
</cp:coreProperties>
</file>